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88" r:id="rId3"/>
    <p:sldId id="290" r:id="rId4"/>
    <p:sldId id="287" r:id="rId5"/>
    <p:sldId id="289" r:id="rId6"/>
    <p:sldId id="291" r:id="rId7"/>
    <p:sldId id="293" r:id="rId8"/>
    <p:sldId id="292" r:id="rId9"/>
    <p:sldId id="294" r:id="rId10"/>
    <p:sldId id="295" r:id="rId11"/>
    <p:sldId id="270" r:id="rId12"/>
    <p:sldId id="281" r:id="rId13"/>
    <p:sldId id="261" r:id="rId14"/>
    <p:sldId id="280" r:id="rId15"/>
    <p:sldId id="259" r:id="rId16"/>
    <p:sldId id="260" r:id="rId17"/>
    <p:sldId id="271" r:id="rId18"/>
    <p:sldId id="262" r:id="rId19"/>
    <p:sldId id="272" r:id="rId20"/>
    <p:sldId id="275" r:id="rId21"/>
    <p:sldId id="273" r:id="rId22"/>
    <p:sldId id="278" r:id="rId23"/>
    <p:sldId id="279" r:id="rId24"/>
    <p:sldId id="274" r:id="rId25"/>
    <p:sldId id="276" r:id="rId26"/>
    <p:sldId id="282" r:id="rId27"/>
    <p:sldId id="286" r:id="rId28"/>
    <p:sldId id="284" r:id="rId29"/>
    <p:sldId id="264" r:id="rId30"/>
    <p:sldId id="269" r:id="rId31"/>
    <p:sldId id="266" r:id="rId32"/>
    <p:sldId id="267" r:id="rId33"/>
    <p:sldId id="268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95872"/>
  </p:normalViewPr>
  <p:slideViewPr>
    <p:cSldViewPr snapToGrid="0">
      <p:cViewPr>
        <p:scale>
          <a:sx n="106" d="100"/>
          <a:sy n="106" d="100"/>
        </p:scale>
        <p:origin x="792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0F497CE-0E16-D741-8BA6-2C6441F06EED}" type="doc">
      <dgm:prSet loTypeId="urn:microsoft.com/office/officeart/2005/8/layout/vProcess5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EE3FB5E-BE87-9843-AC54-64E72A28D22F}">
      <dgm:prSet phldrT="[Text]"/>
      <dgm:spPr/>
      <dgm:t>
        <a:bodyPr/>
        <a:lstStyle/>
        <a:p>
          <a:r>
            <a:rPr lang="en-US" dirty="0"/>
            <a:t>Recording research data</a:t>
          </a:r>
        </a:p>
      </dgm:t>
    </dgm:pt>
    <dgm:pt modelId="{FB799B7F-25D6-6846-854D-2A21A5DA5ED6}" type="parTrans" cxnId="{09BAB0DB-16FD-EA43-83AA-0D3F677B6A68}">
      <dgm:prSet/>
      <dgm:spPr/>
      <dgm:t>
        <a:bodyPr/>
        <a:lstStyle/>
        <a:p>
          <a:endParaRPr lang="en-US"/>
        </a:p>
      </dgm:t>
    </dgm:pt>
    <dgm:pt modelId="{C1541385-26D3-0A4B-80AB-11A5EBEDBE6E}" type="sibTrans" cxnId="{09BAB0DB-16FD-EA43-83AA-0D3F677B6A68}">
      <dgm:prSet/>
      <dgm:spPr/>
      <dgm:t>
        <a:bodyPr/>
        <a:lstStyle/>
        <a:p>
          <a:endParaRPr lang="en-US"/>
        </a:p>
      </dgm:t>
    </dgm:pt>
    <dgm:pt modelId="{9C9B3D23-67AD-DF4A-BFEA-790E85CBD4ED}">
      <dgm:prSet phldrT="[Text]"/>
      <dgm:spPr/>
      <dgm:t>
        <a:bodyPr/>
        <a:lstStyle/>
        <a:p>
          <a:r>
            <a:rPr lang="en-US" dirty="0"/>
            <a:t>Preprocessing research data</a:t>
          </a:r>
        </a:p>
      </dgm:t>
    </dgm:pt>
    <dgm:pt modelId="{BFDFC628-298F-264C-99CB-A6EE4850301B}" type="parTrans" cxnId="{CE845C0B-DC32-3E4E-B338-83C14B2EBDA8}">
      <dgm:prSet/>
      <dgm:spPr/>
      <dgm:t>
        <a:bodyPr/>
        <a:lstStyle/>
        <a:p>
          <a:endParaRPr lang="en-US"/>
        </a:p>
      </dgm:t>
    </dgm:pt>
    <dgm:pt modelId="{C7EF2B2B-104E-064C-BB4B-6496E5B445E2}" type="sibTrans" cxnId="{CE845C0B-DC32-3E4E-B338-83C14B2EBDA8}">
      <dgm:prSet/>
      <dgm:spPr/>
      <dgm:t>
        <a:bodyPr/>
        <a:lstStyle/>
        <a:p>
          <a:endParaRPr lang="en-US"/>
        </a:p>
      </dgm:t>
    </dgm:pt>
    <dgm:pt modelId="{B8D0F474-9CE5-7740-9D58-3680EBB0B618}">
      <dgm:prSet phldrT="[Text]"/>
      <dgm:spPr/>
      <dgm:t>
        <a:bodyPr/>
        <a:lstStyle/>
        <a:p>
          <a:r>
            <a:rPr lang="en-US" dirty="0"/>
            <a:t>Analyzing research data</a:t>
          </a:r>
        </a:p>
      </dgm:t>
    </dgm:pt>
    <dgm:pt modelId="{BAFEA2F2-48EC-2A42-BB2B-0EBC7FB9AAA5}" type="parTrans" cxnId="{762EBECD-20BE-9B45-9A35-39D41FEAAA01}">
      <dgm:prSet/>
      <dgm:spPr/>
      <dgm:t>
        <a:bodyPr/>
        <a:lstStyle/>
        <a:p>
          <a:endParaRPr lang="en-US"/>
        </a:p>
      </dgm:t>
    </dgm:pt>
    <dgm:pt modelId="{28EEA06C-D299-9B44-B17B-CCBE89E80A82}" type="sibTrans" cxnId="{762EBECD-20BE-9B45-9A35-39D41FEAAA01}">
      <dgm:prSet/>
      <dgm:spPr/>
      <dgm:t>
        <a:bodyPr/>
        <a:lstStyle/>
        <a:p>
          <a:endParaRPr lang="en-US"/>
        </a:p>
      </dgm:t>
    </dgm:pt>
    <dgm:pt modelId="{91CE7C5A-C21A-2447-9A60-C10C815D122B}">
      <dgm:prSet phldrT="[Text]"/>
      <dgm:spPr/>
      <dgm:t>
        <a:bodyPr/>
        <a:lstStyle/>
        <a:p>
          <a:r>
            <a:rPr lang="en-US" dirty="0"/>
            <a:t>Integrating different types of research data</a:t>
          </a:r>
        </a:p>
      </dgm:t>
    </dgm:pt>
    <dgm:pt modelId="{FD109A51-B91F-B84F-92AC-1F7E21E5EF70}" type="parTrans" cxnId="{BA75C81D-CCFF-FD49-9661-895BC443109B}">
      <dgm:prSet/>
      <dgm:spPr/>
      <dgm:t>
        <a:bodyPr/>
        <a:lstStyle/>
        <a:p>
          <a:endParaRPr lang="en-US"/>
        </a:p>
      </dgm:t>
    </dgm:pt>
    <dgm:pt modelId="{B47A4D29-68C6-4446-B95E-DF189F23D32D}" type="sibTrans" cxnId="{BA75C81D-CCFF-FD49-9661-895BC443109B}">
      <dgm:prSet/>
      <dgm:spPr/>
      <dgm:t>
        <a:bodyPr/>
        <a:lstStyle/>
        <a:p>
          <a:endParaRPr lang="en-US"/>
        </a:p>
      </dgm:t>
    </dgm:pt>
    <dgm:pt modelId="{E571E185-C7E9-854A-909B-2C2EB7B1B203}" type="pres">
      <dgm:prSet presAssocID="{10F497CE-0E16-D741-8BA6-2C6441F06EED}" presName="outerComposite" presStyleCnt="0">
        <dgm:presLayoutVars>
          <dgm:chMax val="5"/>
          <dgm:dir/>
          <dgm:resizeHandles val="exact"/>
        </dgm:presLayoutVars>
      </dgm:prSet>
      <dgm:spPr/>
    </dgm:pt>
    <dgm:pt modelId="{6BEBFD14-41EC-F541-9363-D67FBEF0510C}" type="pres">
      <dgm:prSet presAssocID="{10F497CE-0E16-D741-8BA6-2C6441F06EED}" presName="dummyMaxCanvas" presStyleCnt="0">
        <dgm:presLayoutVars/>
      </dgm:prSet>
      <dgm:spPr/>
    </dgm:pt>
    <dgm:pt modelId="{02E3D085-5233-604D-9298-F0396BEFD84D}" type="pres">
      <dgm:prSet presAssocID="{10F497CE-0E16-D741-8BA6-2C6441F06EED}" presName="FourNodes_1" presStyleLbl="node1" presStyleIdx="0" presStyleCnt="4">
        <dgm:presLayoutVars>
          <dgm:bulletEnabled val="1"/>
        </dgm:presLayoutVars>
      </dgm:prSet>
      <dgm:spPr/>
    </dgm:pt>
    <dgm:pt modelId="{C318996A-BA82-A74D-838D-D42A43085BED}" type="pres">
      <dgm:prSet presAssocID="{10F497CE-0E16-D741-8BA6-2C6441F06EED}" presName="FourNodes_2" presStyleLbl="node1" presStyleIdx="1" presStyleCnt="4">
        <dgm:presLayoutVars>
          <dgm:bulletEnabled val="1"/>
        </dgm:presLayoutVars>
      </dgm:prSet>
      <dgm:spPr/>
    </dgm:pt>
    <dgm:pt modelId="{89316B6F-79E9-0347-BDC8-574FFC8BC9EC}" type="pres">
      <dgm:prSet presAssocID="{10F497CE-0E16-D741-8BA6-2C6441F06EED}" presName="FourNodes_3" presStyleLbl="node1" presStyleIdx="2" presStyleCnt="4">
        <dgm:presLayoutVars>
          <dgm:bulletEnabled val="1"/>
        </dgm:presLayoutVars>
      </dgm:prSet>
      <dgm:spPr/>
    </dgm:pt>
    <dgm:pt modelId="{5E19F9C4-776F-F446-85EB-925D39F8B37E}" type="pres">
      <dgm:prSet presAssocID="{10F497CE-0E16-D741-8BA6-2C6441F06EED}" presName="FourNodes_4" presStyleLbl="node1" presStyleIdx="3" presStyleCnt="4">
        <dgm:presLayoutVars>
          <dgm:bulletEnabled val="1"/>
        </dgm:presLayoutVars>
      </dgm:prSet>
      <dgm:spPr/>
    </dgm:pt>
    <dgm:pt modelId="{C2822120-5F84-724A-91F0-082099375B31}" type="pres">
      <dgm:prSet presAssocID="{10F497CE-0E16-D741-8BA6-2C6441F06EED}" presName="FourConn_1-2" presStyleLbl="fgAccFollowNode1" presStyleIdx="0" presStyleCnt="3">
        <dgm:presLayoutVars>
          <dgm:bulletEnabled val="1"/>
        </dgm:presLayoutVars>
      </dgm:prSet>
      <dgm:spPr/>
    </dgm:pt>
    <dgm:pt modelId="{6EB0E874-E6F4-A741-892A-0F3CFB6E5E59}" type="pres">
      <dgm:prSet presAssocID="{10F497CE-0E16-D741-8BA6-2C6441F06EED}" presName="FourConn_2-3" presStyleLbl="fgAccFollowNode1" presStyleIdx="1" presStyleCnt="3">
        <dgm:presLayoutVars>
          <dgm:bulletEnabled val="1"/>
        </dgm:presLayoutVars>
      </dgm:prSet>
      <dgm:spPr/>
    </dgm:pt>
    <dgm:pt modelId="{C90436B5-EF6A-A34D-9A2B-E2A58560F385}" type="pres">
      <dgm:prSet presAssocID="{10F497CE-0E16-D741-8BA6-2C6441F06EED}" presName="FourConn_3-4" presStyleLbl="fgAccFollowNode1" presStyleIdx="2" presStyleCnt="3">
        <dgm:presLayoutVars>
          <dgm:bulletEnabled val="1"/>
        </dgm:presLayoutVars>
      </dgm:prSet>
      <dgm:spPr/>
    </dgm:pt>
    <dgm:pt modelId="{5C7B65D6-75AE-474A-A416-20BFAC8940CD}" type="pres">
      <dgm:prSet presAssocID="{10F497CE-0E16-D741-8BA6-2C6441F06EED}" presName="FourNodes_1_text" presStyleLbl="node1" presStyleIdx="3" presStyleCnt="4">
        <dgm:presLayoutVars>
          <dgm:bulletEnabled val="1"/>
        </dgm:presLayoutVars>
      </dgm:prSet>
      <dgm:spPr/>
    </dgm:pt>
    <dgm:pt modelId="{42D76113-19A8-BD42-8EBF-F5960480D06A}" type="pres">
      <dgm:prSet presAssocID="{10F497CE-0E16-D741-8BA6-2C6441F06EED}" presName="FourNodes_2_text" presStyleLbl="node1" presStyleIdx="3" presStyleCnt="4">
        <dgm:presLayoutVars>
          <dgm:bulletEnabled val="1"/>
        </dgm:presLayoutVars>
      </dgm:prSet>
      <dgm:spPr/>
    </dgm:pt>
    <dgm:pt modelId="{69666B4A-392F-6046-9CB2-6D471B820A72}" type="pres">
      <dgm:prSet presAssocID="{10F497CE-0E16-D741-8BA6-2C6441F06EED}" presName="FourNodes_3_text" presStyleLbl="node1" presStyleIdx="3" presStyleCnt="4">
        <dgm:presLayoutVars>
          <dgm:bulletEnabled val="1"/>
        </dgm:presLayoutVars>
      </dgm:prSet>
      <dgm:spPr/>
    </dgm:pt>
    <dgm:pt modelId="{596FE6A0-2BE4-CC48-B7E6-0B9F49517A54}" type="pres">
      <dgm:prSet presAssocID="{10F497CE-0E16-D741-8BA6-2C6441F06EED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CE845C0B-DC32-3E4E-B338-83C14B2EBDA8}" srcId="{10F497CE-0E16-D741-8BA6-2C6441F06EED}" destId="{9C9B3D23-67AD-DF4A-BFEA-790E85CBD4ED}" srcOrd="1" destOrd="0" parTransId="{BFDFC628-298F-264C-99CB-A6EE4850301B}" sibTransId="{C7EF2B2B-104E-064C-BB4B-6496E5B445E2}"/>
    <dgm:cxn modelId="{7F75DE0C-ADE1-9E4E-A134-642346CF1503}" type="presOf" srcId="{3EE3FB5E-BE87-9843-AC54-64E72A28D22F}" destId="{02E3D085-5233-604D-9298-F0396BEFD84D}" srcOrd="0" destOrd="0" presId="urn:microsoft.com/office/officeart/2005/8/layout/vProcess5"/>
    <dgm:cxn modelId="{BA75C81D-CCFF-FD49-9661-895BC443109B}" srcId="{10F497CE-0E16-D741-8BA6-2C6441F06EED}" destId="{91CE7C5A-C21A-2447-9A60-C10C815D122B}" srcOrd="3" destOrd="0" parTransId="{FD109A51-B91F-B84F-92AC-1F7E21E5EF70}" sibTransId="{B47A4D29-68C6-4446-B95E-DF189F23D32D}"/>
    <dgm:cxn modelId="{D037DA33-4655-E540-8AFE-77D31279748D}" type="presOf" srcId="{28EEA06C-D299-9B44-B17B-CCBE89E80A82}" destId="{C90436B5-EF6A-A34D-9A2B-E2A58560F385}" srcOrd="0" destOrd="0" presId="urn:microsoft.com/office/officeart/2005/8/layout/vProcess5"/>
    <dgm:cxn modelId="{ADD5444E-D5AF-1143-A370-386B9EAB301B}" type="presOf" srcId="{C1541385-26D3-0A4B-80AB-11A5EBEDBE6E}" destId="{C2822120-5F84-724A-91F0-082099375B31}" srcOrd="0" destOrd="0" presId="urn:microsoft.com/office/officeart/2005/8/layout/vProcess5"/>
    <dgm:cxn modelId="{B39EF457-E5AE-7842-86F8-FC3AF1E64C73}" type="presOf" srcId="{10F497CE-0E16-D741-8BA6-2C6441F06EED}" destId="{E571E185-C7E9-854A-909B-2C2EB7B1B203}" srcOrd="0" destOrd="0" presId="urn:microsoft.com/office/officeart/2005/8/layout/vProcess5"/>
    <dgm:cxn modelId="{A14EE75A-4485-0242-84CD-4F8ED5257923}" type="presOf" srcId="{3EE3FB5E-BE87-9843-AC54-64E72A28D22F}" destId="{5C7B65D6-75AE-474A-A416-20BFAC8940CD}" srcOrd="1" destOrd="0" presId="urn:microsoft.com/office/officeart/2005/8/layout/vProcess5"/>
    <dgm:cxn modelId="{47C3A872-98EC-634F-9E1E-4061207F9CAE}" type="presOf" srcId="{B8D0F474-9CE5-7740-9D58-3680EBB0B618}" destId="{89316B6F-79E9-0347-BDC8-574FFC8BC9EC}" srcOrd="0" destOrd="0" presId="urn:microsoft.com/office/officeart/2005/8/layout/vProcess5"/>
    <dgm:cxn modelId="{C8B73790-F0BC-DC40-91B2-91D50D52C7E5}" type="presOf" srcId="{9C9B3D23-67AD-DF4A-BFEA-790E85CBD4ED}" destId="{42D76113-19A8-BD42-8EBF-F5960480D06A}" srcOrd="1" destOrd="0" presId="urn:microsoft.com/office/officeart/2005/8/layout/vProcess5"/>
    <dgm:cxn modelId="{7B8905B7-4AA3-6F4C-9E1C-7E57301EF648}" type="presOf" srcId="{91CE7C5A-C21A-2447-9A60-C10C815D122B}" destId="{596FE6A0-2BE4-CC48-B7E6-0B9F49517A54}" srcOrd="1" destOrd="0" presId="urn:microsoft.com/office/officeart/2005/8/layout/vProcess5"/>
    <dgm:cxn modelId="{1FD51AC6-8FCB-6241-8EC6-72C50633F675}" type="presOf" srcId="{C7EF2B2B-104E-064C-BB4B-6496E5B445E2}" destId="{6EB0E874-E6F4-A741-892A-0F3CFB6E5E59}" srcOrd="0" destOrd="0" presId="urn:microsoft.com/office/officeart/2005/8/layout/vProcess5"/>
    <dgm:cxn modelId="{29E708C9-1628-C740-A64A-894B94508CE4}" type="presOf" srcId="{9C9B3D23-67AD-DF4A-BFEA-790E85CBD4ED}" destId="{C318996A-BA82-A74D-838D-D42A43085BED}" srcOrd="0" destOrd="0" presId="urn:microsoft.com/office/officeart/2005/8/layout/vProcess5"/>
    <dgm:cxn modelId="{762EBECD-20BE-9B45-9A35-39D41FEAAA01}" srcId="{10F497CE-0E16-D741-8BA6-2C6441F06EED}" destId="{B8D0F474-9CE5-7740-9D58-3680EBB0B618}" srcOrd="2" destOrd="0" parTransId="{BAFEA2F2-48EC-2A42-BB2B-0EBC7FB9AAA5}" sibTransId="{28EEA06C-D299-9B44-B17B-CCBE89E80A82}"/>
    <dgm:cxn modelId="{16EF41DB-B351-A647-8CCC-0AA2A2A01003}" type="presOf" srcId="{B8D0F474-9CE5-7740-9D58-3680EBB0B618}" destId="{69666B4A-392F-6046-9CB2-6D471B820A72}" srcOrd="1" destOrd="0" presId="urn:microsoft.com/office/officeart/2005/8/layout/vProcess5"/>
    <dgm:cxn modelId="{09BAB0DB-16FD-EA43-83AA-0D3F677B6A68}" srcId="{10F497CE-0E16-D741-8BA6-2C6441F06EED}" destId="{3EE3FB5E-BE87-9843-AC54-64E72A28D22F}" srcOrd="0" destOrd="0" parTransId="{FB799B7F-25D6-6846-854D-2A21A5DA5ED6}" sibTransId="{C1541385-26D3-0A4B-80AB-11A5EBEDBE6E}"/>
    <dgm:cxn modelId="{B029A5ED-18BE-224D-B56A-91B2538459D0}" type="presOf" srcId="{91CE7C5A-C21A-2447-9A60-C10C815D122B}" destId="{5E19F9C4-776F-F446-85EB-925D39F8B37E}" srcOrd="0" destOrd="0" presId="urn:microsoft.com/office/officeart/2005/8/layout/vProcess5"/>
    <dgm:cxn modelId="{68911A8F-EF06-E94A-A912-4D434A4FBAF7}" type="presParOf" srcId="{E571E185-C7E9-854A-909B-2C2EB7B1B203}" destId="{6BEBFD14-41EC-F541-9363-D67FBEF0510C}" srcOrd="0" destOrd="0" presId="urn:microsoft.com/office/officeart/2005/8/layout/vProcess5"/>
    <dgm:cxn modelId="{1E397232-A220-0745-8758-DAA61440B301}" type="presParOf" srcId="{E571E185-C7E9-854A-909B-2C2EB7B1B203}" destId="{02E3D085-5233-604D-9298-F0396BEFD84D}" srcOrd="1" destOrd="0" presId="urn:microsoft.com/office/officeart/2005/8/layout/vProcess5"/>
    <dgm:cxn modelId="{BAF99E3A-DF0E-7142-9821-8C7E58719615}" type="presParOf" srcId="{E571E185-C7E9-854A-909B-2C2EB7B1B203}" destId="{C318996A-BA82-A74D-838D-D42A43085BED}" srcOrd="2" destOrd="0" presId="urn:microsoft.com/office/officeart/2005/8/layout/vProcess5"/>
    <dgm:cxn modelId="{AD4A3EFA-93A4-BE4A-867D-0E4170D7329F}" type="presParOf" srcId="{E571E185-C7E9-854A-909B-2C2EB7B1B203}" destId="{89316B6F-79E9-0347-BDC8-574FFC8BC9EC}" srcOrd="3" destOrd="0" presId="urn:microsoft.com/office/officeart/2005/8/layout/vProcess5"/>
    <dgm:cxn modelId="{50B873D3-3B9B-FD48-B143-9142073A6A62}" type="presParOf" srcId="{E571E185-C7E9-854A-909B-2C2EB7B1B203}" destId="{5E19F9C4-776F-F446-85EB-925D39F8B37E}" srcOrd="4" destOrd="0" presId="urn:microsoft.com/office/officeart/2005/8/layout/vProcess5"/>
    <dgm:cxn modelId="{28685F4B-5285-0043-BFAC-3BAE897ED3E7}" type="presParOf" srcId="{E571E185-C7E9-854A-909B-2C2EB7B1B203}" destId="{C2822120-5F84-724A-91F0-082099375B31}" srcOrd="5" destOrd="0" presId="urn:microsoft.com/office/officeart/2005/8/layout/vProcess5"/>
    <dgm:cxn modelId="{04A309E6-A2B4-6C47-8425-FBD5D977DCE9}" type="presParOf" srcId="{E571E185-C7E9-854A-909B-2C2EB7B1B203}" destId="{6EB0E874-E6F4-A741-892A-0F3CFB6E5E59}" srcOrd="6" destOrd="0" presId="urn:microsoft.com/office/officeart/2005/8/layout/vProcess5"/>
    <dgm:cxn modelId="{C8E7EAC2-7518-3D45-98BD-F3F87DEF3408}" type="presParOf" srcId="{E571E185-C7E9-854A-909B-2C2EB7B1B203}" destId="{C90436B5-EF6A-A34D-9A2B-E2A58560F385}" srcOrd="7" destOrd="0" presId="urn:microsoft.com/office/officeart/2005/8/layout/vProcess5"/>
    <dgm:cxn modelId="{FFF9482B-4D1F-204A-8DF6-0D7E2E37A2C2}" type="presParOf" srcId="{E571E185-C7E9-854A-909B-2C2EB7B1B203}" destId="{5C7B65D6-75AE-474A-A416-20BFAC8940CD}" srcOrd="8" destOrd="0" presId="urn:microsoft.com/office/officeart/2005/8/layout/vProcess5"/>
    <dgm:cxn modelId="{F4F96C1B-FB90-CA45-B171-635482F875B5}" type="presParOf" srcId="{E571E185-C7E9-854A-909B-2C2EB7B1B203}" destId="{42D76113-19A8-BD42-8EBF-F5960480D06A}" srcOrd="9" destOrd="0" presId="urn:microsoft.com/office/officeart/2005/8/layout/vProcess5"/>
    <dgm:cxn modelId="{D5BB89C6-E85D-C34F-AA9B-7FE45E66C2F8}" type="presParOf" srcId="{E571E185-C7E9-854A-909B-2C2EB7B1B203}" destId="{69666B4A-392F-6046-9CB2-6D471B820A72}" srcOrd="10" destOrd="0" presId="urn:microsoft.com/office/officeart/2005/8/layout/vProcess5"/>
    <dgm:cxn modelId="{A3B8F703-E9E1-0A4A-A0A5-016E2BD26AB5}" type="presParOf" srcId="{E571E185-C7E9-854A-909B-2C2EB7B1B203}" destId="{596FE6A0-2BE4-CC48-B7E6-0B9F49517A54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7B9B7BF-4201-E148-922B-A0B0CDF7617C}" type="doc">
      <dgm:prSet loTypeId="urn:microsoft.com/office/officeart/2005/8/layout/hierarchy1" loCatId="" qsTypeId="urn:microsoft.com/office/officeart/2005/8/quickstyle/simple5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0DD64BD4-8BB0-754D-A922-38DCE6C5F0C7}">
      <dgm:prSet phldrT="[Text]"/>
      <dgm:spPr/>
      <dgm:t>
        <a:bodyPr/>
        <a:lstStyle/>
        <a:p>
          <a:r>
            <a:rPr lang="en-US" dirty="0"/>
            <a:t>Data recorded "by hand”</a:t>
          </a:r>
        </a:p>
        <a:p>
          <a:r>
            <a:rPr lang="en-US" i="1" dirty="0"/>
            <a:t>Example: Lab notebook</a:t>
          </a:r>
          <a:endParaRPr lang="en-US" dirty="0"/>
        </a:p>
      </dgm:t>
    </dgm:pt>
    <dgm:pt modelId="{FF517963-E706-5847-97C4-B15C7C548276}" type="parTrans" cxnId="{5AFEB576-B319-1A48-AF07-428286E537FE}">
      <dgm:prSet/>
      <dgm:spPr/>
      <dgm:t>
        <a:bodyPr/>
        <a:lstStyle/>
        <a:p>
          <a:endParaRPr lang="en-US"/>
        </a:p>
      </dgm:t>
    </dgm:pt>
    <dgm:pt modelId="{7FB28883-7577-8942-84A9-F33421A83FFE}" type="sibTrans" cxnId="{5AFEB576-B319-1A48-AF07-428286E537FE}">
      <dgm:prSet/>
      <dgm:spPr/>
      <dgm:t>
        <a:bodyPr/>
        <a:lstStyle/>
        <a:p>
          <a:endParaRPr lang="en-US"/>
        </a:p>
      </dgm:t>
    </dgm:pt>
    <dgm:pt modelId="{23DAC5E5-E1D3-054B-8C50-1F6BD9EFCC03}">
      <dgm:prSet phldrT="[Text]"/>
      <dgm:spPr/>
      <dgm:t>
        <a:bodyPr/>
        <a:lstStyle/>
        <a:p>
          <a:r>
            <a:rPr lang="en-US" dirty="0"/>
            <a:t>Data recorded by equipment</a:t>
          </a:r>
        </a:p>
      </dgm:t>
    </dgm:pt>
    <dgm:pt modelId="{ED6310D4-A130-814D-B52E-D759799BDF41}" type="parTrans" cxnId="{3CE5A2B0-411A-5D44-A095-A0A12A2392C5}">
      <dgm:prSet/>
      <dgm:spPr/>
      <dgm:t>
        <a:bodyPr/>
        <a:lstStyle/>
        <a:p>
          <a:endParaRPr lang="en-US"/>
        </a:p>
      </dgm:t>
    </dgm:pt>
    <dgm:pt modelId="{505FC838-2496-3A4A-8BB8-A70EB7E23C45}" type="sibTrans" cxnId="{3CE5A2B0-411A-5D44-A095-A0A12A2392C5}">
      <dgm:prSet/>
      <dgm:spPr/>
      <dgm:t>
        <a:bodyPr/>
        <a:lstStyle/>
        <a:p>
          <a:endParaRPr lang="en-US"/>
        </a:p>
      </dgm:t>
    </dgm:pt>
    <dgm:pt modelId="{CEC40E8F-8AB8-8A44-BFC8-B4925AC2363F}">
      <dgm:prSet phldrT="[Text]"/>
      <dgm:spPr/>
      <dgm:t>
        <a:bodyPr/>
        <a:lstStyle/>
        <a:p>
          <a:r>
            <a:rPr lang="en-US" dirty="0"/>
            <a:t>Common file format</a:t>
          </a:r>
        </a:p>
        <a:p>
          <a:r>
            <a:rPr lang="en-US" i="1" dirty="0"/>
            <a:t>Example: Spreadsheet</a:t>
          </a:r>
          <a:endParaRPr lang="en-US" dirty="0"/>
        </a:p>
      </dgm:t>
    </dgm:pt>
    <dgm:pt modelId="{EAE63256-7DA2-D340-B0E5-38A61B3BCA47}" type="parTrans" cxnId="{611F56AE-7EAA-304D-9552-821A2C04C656}">
      <dgm:prSet/>
      <dgm:spPr/>
      <dgm:t>
        <a:bodyPr/>
        <a:lstStyle/>
        <a:p>
          <a:endParaRPr lang="en-US"/>
        </a:p>
      </dgm:t>
    </dgm:pt>
    <dgm:pt modelId="{B6C3CF87-9830-3C46-ADC9-07F36A521E1E}" type="sibTrans" cxnId="{611F56AE-7EAA-304D-9552-821A2C04C656}">
      <dgm:prSet/>
      <dgm:spPr/>
      <dgm:t>
        <a:bodyPr/>
        <a:lstStyle/>
        <a:p>
          <a:endParaRPr lang="en-US"/>
        </a:p>
      </dgm:t>
    </dgm:pt>
    <dgm:pt modelId="{1CB68B81-AC91-3043-9AB4-D49F760E5B6D}">
      <dgm:prSet phldrT="[Text]"/>
      <dgm:spPr/>
      <dgm:t>
        <a:bodyPr/>
        <a:lstStyle/>
        <a:p>
          <a:r>
            <a:rPr lang="en-US" dirty="0"/>
            <a:t>Specialized file format</a:t>
          </a:r>
        </a:p>
        <a:p>
          <a:r>
            <a:rPr lang="en-US" i="1" dirty="0"/>
            <a:t>Example: .fcs</a:t>
          </a:r>
        </a:p>
      </dgm:t>
    </dgm:pt>
    <dgm:pt modelId="{EFDF18A9-1217-FC44-BDC1-BE2F09C19C40}" type="parTrans" cxnId="{F44D3066-E2BA-F44E-B80F-CBCAFFEBE6B2}">
      <dgm:prSet/>
      <dgm:spPr/>
      <dgm:t>
        <a:bodyPr/>
        <a:lstStyle/>
        <a:p>
          <a:endParaRPr lang="en-US"/>
        </a:p>
      </dgm:t>
    </dgm:pt>
    <dgm:pt modelId="{3AD61541-C544-4947-A450-BD252AE05F73}" type="sibTrans" cxnId="{F44D3066-E2BA-F44E-B80F-CBCAFFEBE6B2}">
      <dgm:prSet/>
      <dgm:spPr/>
      <dgm:t>
        <a:bodyPr/>
        <a:lstStyle/>
        <a:p>
          <a:endParaRPr lang="en-US"/>
        </a:p>
      </dgm:t>
    </dgm:pt>
    <dgm:pt modelId="{56A68723-3B00-A143-9432-9ABD8B03646A}">
      <dgm:prSet phldrT="[Text]"/>
      <dgm:spPr/>
      <dgm:t>
        <a:bodyPr/>
        <a:lstStyle/>
        <a:p>
          <a:r>
            <a:rPr lang="en-US" dirty="0"/>
            <a:t>Ways research data are recorded</a:t>
          </a:r>
        </a:p>
      </dgm:t>
    </dgm:pt>
    <dgm:pt modelId="{92DD48A2-7AB6-974B-B752-342AF0FE04D7}" type="parTrans" cxnId="{BDB6A7FB-5EF7-204F-A6B2-46C6AC48ED95}">
      <dgm:prSet/>
      <dgm:spPr/>
      <dgm:t>
        <a:bodyPr/>
        <a:lstStyle/>
        <a:p>
          <a:endParaRPr lang="en-US"/>
        </a:p>
      </dgm:t>
    </dgm:pt>
    <dgm:pt modelId="{A19CFCF8-C524-F04A-9BD0-8ADF6F03E903}" type="sibTrans" cxnId="{BDB6A7FB-5EF7-204F-A6B2-46C6AC48ED95}">
      <dgm:prSet/>
      <dgm:spPr/>
      <dgm:t>
        <a:bodyPr/>
        <a:lstStyle/>
        <a:p>
          <a:endParaRPr lang="en-US"/>
        </a:p>
      </dgm:t>
    </dgm:pt>
    <dgm:pt modelId="{E3E7FED0-521F-8F43-BEAD-DB7EEAF1AE1C}" type="pres">
      <dgm:prSet presAssocID="{F7B9B7BF-4201-E148-922B-A0B0CDF7617C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45E64085-63E2-4244-A96E-B37CB639A974}" type="pres">
      <dgm:prSet presAssocID="{56A68723-3B00-A143-9432-9ABD8B03646A}" presName="hierRoot1" presStyleCnt="0"/>
      <dgm:spPr/>
    </dgm:pt>
    <dgm:pt modelId="{C7C997B9-30FB-9A49-A14A-557F0CB2DBFF}" type="pres">
      <dgm:prSet presAssocID="{56A68723-3B00-A143-9432-9ABD8B03646A}" presName="composite" presStyleCnt="0"/>
      <dgm:spPr/>
    </dgm:pt>
    <dgm:pt modelId="{AF7ADB5D-7129-CF4F-8236-2B31A3533C5D}" type="pres">
      <dgm:prSet presAssocID="{56A68723-3B00-A143-9432-9ABD8B03646A}" presName="background" presStyleLbl="node0" presStyleIdx="0" presStyleCnt="1"/>
      <dgm:spPr/>
    </dgm:pt>
    <dgm:pt modelId="{3DCF62A6-916E-CE4C-8C20-A134A268EA61}" type="pres">
      <dgm:prSet presAssocID="{56A68723-3B00-A143-9432-9ABD8B03646A}" presName="text" presStyleLbl="fgAcc0" presStyleIdx="0" presStyleCnt="1">
        <dgm:presLayoutVars>
          <dgm:chPref val="3"/>
        </dgm:presLayoutVars>
      </dgm:prSet>
      <dgm:spPr/>
    </dgm:pt>
    <dgm:pt modelId="{BA097FC5-8862-FC40-A80F-CE506E4AF87C}" type="pres">
      <dgm:prSet presAssocID="{56A68723-3B00-A143-9432-9ABD8B03646A}" presName="hierChild2" presStyleCnt="0"/>
      <dgm:spPr/>
    </dgm:pt>
    <dgm:pt modelId="{6C9206F3-7D2F-9C47-B3C5-DFF053A958D6}" type="pres">
      <dgm:prSet presAssocID="{FF517963-E706-5847-97C4-B15C7C548276}" presName="Name10" presStyleLbl="parChTrans1D2" presStyleIdx="0" presStyleCnt="2"/>
      <dgm:spPr/>
    </dgm:pt>
    <dgm:pt modelId="{335F8DD6-6FB0-2843-A1DF-45F4E4B671A5}" type="pres">
      <dgm:prSet presAssocID="{0DD64BD4-8BB0-754D-A922-38DCE6C5F0C7}" presName="hierRoot2" presStyleCnt="0"/>
      <dgm:spPr/>
    </dgm:pt>
    <dgm:pt modelId="{8F653E26-1148-9744-9D9F-98C976F0F651}" type="pres">
      <dgm:prSet presAssocID="{0DD64BD4-8BB0-754D-A922-38DCE6C5F0C7}" presName="composite2" presStyleCnt="0"/>
      <dgm:spPr/>
    </dgm:pt>
    <dgm:pt modelId="{76A024DE-DAA2-4542-B11F-707B0E34D38A}" type="pres">
      <dgm:prSet presAssocID="{0DD64BD4-8BB0-754D-A922-38DCE6C5F0C7}" presName="background2" presStyleLbl="node2" presStyleIdx="0" presStyleCnt="2"/>
      <dgm:spPr/>
    </dgm:pt>
    <dgm:pt modelId="{9084557D-993C-E34A-AFF7-88A8846FC5EC}" type="pres">
      <dgm:prSet presAssocID="{0DD64BD4-8BB0-754D-A922-38DCE6C5F0C7}" presName="text2" presStyleLbl="fgAcc2" presStyleIdx="0" presStyleCnt="2">
        <dgm:presLayoutVars>
          <dgm:chPref val="3"/>
        </dgm:presLayoutVars>
      </dgm:prSet>
      <dgm:spPr/>
    </dgm:pt>
    <dgm:pt modelId="{04519EEC-4575-344D-BE97-B52B66DA6ED1}" type="pres">
      <dgm:prSet presAssocID="{0DD64BD4-8BB0-754D-A922-38DCE6C5F0C7}" presName="hierChild3" presStyleCnt="0"/>
      <dgm:spPr/>
    </dgm:pt>
    <dgm:pt modelId="{3634D167-5B4D-EC42-A48D-4ADDED7F5E67}" type="pres">
      <dgm:prSet presAssocID="{ED6310D4-A130-814D-B52E-D759799BDF41}" presName="Name10" presStyleLbl="parChTrans1D2" presStyleIdx="1" presStyleCnt="2"/>
      <dgm:spPr/>
    </dgm:pt>
    <dgm:pt modelId="{EE9D41C8-4313-644F-8F13-B76719784632}" type="pres">
      <dgm:prSet presAssocID="{23DAC5E5-E1D3-054B-8C50-1F6BD9EFCC03}" presName="hierRoot2" presStyleCnt="0"/>
      <dgm:spPr/>
    </dgm:pt>
    <dgm:pt modelId="{9E8C79ED-B59C-1045-8880-6B5B718827E1}" type="pres">
      <dgm:prSet presAssocID="{23DAC5E5-E1D3-054B-8C50-1F6BD9EFCC03}" presName="composite2" presStyleCnt="0"/>
      <dgm:spPr/>
    </dgm:pt>
    <dgm:pt modelId="{7A4B83E2-7986-7548-B553-E985A56224E8}" type="pres">
      <dgm:prSet presAssocID="{23DAC5E5-E1D3-054B-8C50-1F6BD9EFCC03}" presName="background2" presStyleLbl="node2" presStyleIdx="1" presStyleCnt="2"/>
      <dgm:spPr/>
    </dgm:pt>
    <dgm:pt modelId="{87B3F649-66DB-BB4A-A381-0D7A29892736}" type="pres">
      <dgm:prSet presAssocID="{23DAC5E5-E1D3-054B-8C50-1F6BD9EFCC03}" presName="text2" presStyleLbl="fgAcc2" presStyleIdx="1" presStyleCnt="2">
        <dgm:presLayoutVars>
          <dgm:chPref val="3"/>
        </dgm:presLayoutVars>
      </dgm:prSet>
      <dgm:spPr/>
    </dgm:pt>
    <dgm:pt modelId="{4BB63702-EA06-064C-BF7A-AE11593D0143}" type="pres">
      <dgm:prSet presAssocID="{23DAC5E5-E1D3-054B-8C50-1F6BD9EFCC03}" presName="hierChild3" presStyleCnt="0"/>
      <dgm:spPr/>
    </dgm:pt>
    <dgm:pt modelId="{55A6ACF2-C772-6140-9356-3F4C543BC2FB}" type="pres">
      <dgm:prSet presAssocID="{EAE63256-7DA2-D340-B0E5-38A61B3BCA47}" presName="Name17" presStyleLbl="parChTrans1D3" presStyleIdx="0" presStyleCnt="2"/>
      <dgm:spPr/>
    </dgm:pt>
    <dgm:pt modelId="{5FE84CC7-B258-144C-9CF1-59A72B07B866}" type="pres">
      <dgm:prSet presAssocID="{CEC40E8F-8AB8-8A44-BFC8-B4925AC2363F}" presName="hierRoot3" presStyleCnt="0"/>
      <dgm:spPr/>
    </dgm:pt>
    <dgm:pt modelId="{4A505DE8-0664-2447-8C46-7F754DB64FAF}" type="pres">
      <dgm:prSet presAssocID="{CEC40E8F-8AB8-8A44-BFC8-B4925AC2363F}" presName="composite3" presStyleCnt="0"/>
      <dgm:spPr/>
    </dgm:pt>
    <dgm:pt modelId="{EE432F6F-9304-0A44-A7D1-33196F62CE96}" type="pres">
      <dgm:prSet presAssocID="{CEC40E8F-8AB8-8A44-BFC8-B4925AC2363F}" presName="background3" presStyleLbl="node3" presStyleIdx="0" presStyleCnt="2"/>
      <dgm:spPr/>
    </dgm:pt>
    <dgm:pt modelId="{780E2AA3-340C-CB40-8ADE-A08FE321B121}" type="pres">
      <dgm:prSet presAssocID="{CEC40E8F-8AB8-8A44-BFC8-B4925AC2363F}" presName="text3" presStyleLbl="fgAcc3" presStyleIdx="0" presStyleCnt="2">
        <dgm:presLayoutVars>
          <dgm:chPref val="3"/>
        </dgm:presLayoutVars>
      </dgm:prSet>
      <dgm:spPr/>
    </dgm:pt>
    <dgm:pt modelId="{471B3122-898E-444D-BB41-F4C703FA7099}" type="pres">
      <dgm:prSet presAssocID="{CEC40E8F-8AB8-8A44-BFC8-B4925AC2363F}" presName="hierChild4" presStyleCnt="0"/>
      <dgm:spPr/>
    </dgm:pt>
    <dgm:pt modelId="{1E3D7797-7F95-6241-8818-165B07ED2A1B}" type="pres">
      <dgm:prSet presAssocID="{EFDF18A9-1217-FC44-BDC1-BE2F09C19C40}" presName="Name17" presStyleLbl="parChTrans1D3" presStyleIdx="1" presStyleCnt="2"/>
      <dgm:spPr/>
    </dgm:pt>
    <dgm:pt modelId="{78E9BB4E-F303-AF45-BDA0-00745D73645D}" type="pres">
      <dgm:prSet presAssocID="{1CB68B81-AC91-3043-9AB4-D49F760E5B6D}" presName="hierRoot3" presStyleCnt="0"/>
      <dgm:spPr/>
    </dgm:pt>
    <dgm:pt modelId="{7C7C648F-7EAE-1541-B316-AAE331FC1657}" type="pres">
      <dgm:prSet presAssocID="{1CB68B81-AC91-3043-9AB4-D49F760E5B6D}" presName="composite3" presStyleCnt="0"/>
      <dgm:spPr/>
    </dgm:pt>
    <dgm:pt modelId="{E9170834-D63C-5F4E-9A16-ADAD82A0C164}" type="pres">
      <dgm:prSet presAssocID="{1CB68B81-AC91-3043-9AB4-D49F760E5B6D}" presName="background3" presStyleLbl="node3" presStyleIdx="1" presStyleCnt="2"/>
      <dgm:spPr/>
    </dgm:pt>
    <dgm:pt modelId="{2D9FCEBA-50DF-2C43-9305-E6FBA51C5C1E}" type="pres">
      <dgm:prSet presAssocID="{1CB68B81-AC91-3043-9AB4-D49F760E5B6D}" presName="text3" presStyleLbl="fgAcc3" presStyleIdx="1" presStyleCnt="2">
        <dgm:presLayoutVars>
          <dgm:chPref val="3"/>
        </dgm:presLayoutVars>
      </dgm:prSet>
      <dgm:spPr/>
    </dgm:pt>
    <dgm:pt modelId="{E9598D66-697A-3E40-8FF0-A07B2277C1D8}" type="pres">
      <dgm:prSet presAssocID="{1CB68B81-AC91-3043-9AB4-D49F760E5B6D}" presName="hierChild4" presStyleCnt="0"/>
      <dgm:spPr/>
    </dgm:pt>
  </dgm:ptLst>
  <dgm:cxnLst>
    <dgm:cxn modelId="{949D6C04-BB2A-E142-9652-A638D4779B0D}" type="presOf" srcId="{EAE63256-7DA2-D340-B0E5-38A61B3BCA47}" destId="{55A6ACF2-C772-6140-9356-3F4C543BC2FB}" srcOrd="0" destOrd="0" presId="urn:microsoft.com/office/officeart/2005/8/layout/hierarchy1"/>
    <dgm:cxn modelId="{66588E05-5CE7-BA4D-9409-9F2653E53A26}" type="presOf" srcId="{EFDF18A9-1217-FC44-BDC1-BE2F09C19C40}" destId="{1E3D7797-7F95-6241-8818-165B07ED2A1B}" srcOrd="0" destOrd="0" presId="urn:microsoft.com/office/officeart/2005/8/layout/hierarchy1"/>
    <dgm:cxn modelId="{974EF93A-7130-7446-A5D4-1910868E5FB9}" type="presOf" srcId="{1CB68B81-AC91-3043-9AB4-D49F760E5B6D}" destId="{2D9FCEBA-50DF-2C43-9305-E6FBA51C5C1E}" srcOrd="0" destOrd="0" presId="urn:microsoft.com/office/officeart/2005/8/layout/hierarchy1"/>
    <dgm:cxn modelId="{56CAA440-54AE-FD40-B70C-6CE37616E08B}" type="presOf" srcId="{FF517963-E706-5847-97C4-B15C7C548276}" destId="{6C9206F3-7D2F-9C47-B3C5-DFF053A958D6}" srcOrd="0" destOrd="0" presId="urn:microsoft.com/office/officeart/2005/8/layout/hierarchy1"/>
    <dgm:cxn modelId="{557B695E-C554-434E-BA07-255E72019359}" type="presOf" srcId="{0DD64BD4-8BB0-754D-A922-38DCE6C5F0C7}" destId="{9084557D-993C-E34A-AFF7-88A8846FC5EC}" srcOrd="0" destOrd="0" presId="urn:microsoft.com/office/officeart/2005/8/layout/hierarchy1"/>
    <dgm:cxn modelId="{4E024860-98D9-B746-ADB1-25C53B0EF0CC}" type="presOf" srcId="{23DAC5E5-E1D3-054B-8C50-1F6BD9EFCC03}" destId="{87B3F649-66DB-BB4A-A381-0D7A29892736}" srcOrd="0" destOrd="0" presId="urn:microsoft.com/office/officeart/2005/8/layout/hierarchy1"/>
    <dgm:cxn modelId="{F44D3066-E2BA-F44E-B80F-CBCAFFEBE6B2}" srcId="{23DAC5E5-E1D3-054B-8C50-1F6BD9EFCC03}" destId="{1CB68B81-AC91-3043-9AB4-D49F760E5B6D}" srcOrd="1" destOrd="0" parTransId="{EFDF18A9-1217-FC44-BDC1-BE2F09C19C40}" sibTransId="{3AD61541-C544-4947-A450-BD252AE05F73}"/>
    <dgm:cxn modelId="{5AFEB576-B319-1A48-AF07-428286E537FE}" srcId="{56A68723-3B00-A143-9432-9ABD8B03646A}" destId="{0DD64BD4-8BB0-754D-A922-38DCE6C5F0C7}" srcOrd="0" destOrd="0" parTransId="{FF517963-E706-5847-97C4-B15C7C548276}" sibTransId="{7FB28883-7577-8942-84A9-F33421A83FFE}"/>
    <dgm:cxn modelId="{7E86F690-6DAB-CE4B-B746-D54AE9F58B31}" type="presOf" srcId="{56A68723-3B00-A143-9432-9ABD8B03646A}" destId="{3DCF62A6-916E-CE4C-8C20-A134A268EA61}" srcOrd="0" destOrd="0" presId="urn:microsoft.com/office/officeart/2005/8/layout/hierarchy1"/>
    <dgm:cxn modelId="{21776297-F004-A148-B278-70B784846D12}" type="presOf" srcId="{CEC40E8F-8AB8-8A44-BFC8-B4925AC2363F}" destId="{780E2AA3-340C-CB40-8ADE-A08FE321B121}" srcOrd="0" destOrd="0" presId="urn:microsoft.com/office/officeart/2005/8/layout/hierarchy1"/>
    <dgm:cxn modelId="{C65EBEA6-BDD7-DF4B-B47D-E0D93116A6C2}" type="presOf" srcId="{F7B9B7BF-4201-E148-922B-A0B0CDF7617C}" destId="{E3E7FED0-521F-8F43-BEAD-DB7EEAF1AE1C}" srcOrd="0" destOrd="0" presId="urn:microsoft.com/office/officeart/2005/8/layout/hierarchy1"/>
    <dgm:cxn modelId="{FABDAFA9-D131-3A40-A80B-63A10AE861D7}" type="presOf" srcId="{ED6310D4-A130-814D-B52E-D759799BDF41}" destId="{3634D167-5B4D-EC42-A48D-4ADDED7F5E67}" srcOrd="0" destOrd="0" presId="urn:microsoft.com/office/officeart/2005/8/layout/hierarchy1"/>
    <dgm:cxn modelId="{611F56AE-7EAA-304D-9552-821A2C04C656}" srcId="{23DAC5E5-E1D3-054B-8C50-1F6BD9EFCC03}" destId="{CEC40E8F-8AB8-8A44-BFC8-B4925AC2363F}" srcOrd="0" destOrd="0" parTransId="{EAE63256-7DA2-D340-B0E5-38A61B3BCA47}" sibTransId="{B6C3CF87-9830-3C46-ADC9-07F36A521E1E}"/>
    <dgm:cxn modelId="{3CE5A2B0-411A-5D44-A095-A0A12A2392C5}" srcId="{56A68723-3B00-A143-9432-9ABD8B03646A}" destId="{23DAC5E5-E1D3-054B-8C50-1F6BD9EFCC03}" srcOrd="1" destOrd="0" parTransId="{ED6310D4-A130-814D-B52E-D759799BDF41}" sibTransId="{505FC838-2496-3A4A-8BB8-A70EB7E23C45}"/>
    <dgm:cxn modelId="{BDB6A7FB-5EF7-204F-A6B2-46C6AC48ED95}" srcId="{F7B9B7BF-4201-E148-922B-A0B0CDF7617C}" destId="{56A68723-3B00-A143-9432-9ABD8B03646A}" srcOrd="0" destOrd="0" parTransId="{92DD48A2-7AB6-974B-B752-342AF0FE04D7}" sibTransId="{A19CFCF8-C524-F04A-9BD0-8ADF6F03E903}"/>
    <dgm:cxn modelId="{7F8B6A22-CC32-A448-9B1E-606D2FD8DEDA}" type="presParOf" srcId="{E3E7FED0-521F-8F43-BEAD-DB7EEAF1AE1C}" destId="{45E64085-63E2-4244-A96E-B37CB639A974}" srcOrd="0" destOrd="0" presId="urn:microsoft.com/office/officeart/2005/8/layout/hierarchy1"/>
    <dgm:cxn modelId="{40804A9F-CF50-E547-A199-EF880DAB2740}" type="presParOf" srcId="{45E64085-63E2-4244-A96E-B37CB639A974}" destId="{C7C997B9-30FB-9A49-A14A-557F0CB2DBFF}" srcOrd="0" destOrd="0" presId="urn:microsoft.com/office/officeart/2005/8/layout/hierarchy1"/>
    <dgm:cxn modelId="{50072635-E9F2-724A-AC5F-3F08CB3E3AF3}" type="presParOf" srcId="{C7C997B9-30FB-9A49-A14A-557F0CB2DBFF}" destId="{AF7ADB5D-7129-CF4F-8236-2B31A3533C5D}" srcOrd="0" destOrd="0" presId="urn:microsoft.com/office/officeart/2005/8/layout/hierarchy1"/>
    <dgm:cxn modelId="{10F152FC-C5B6-B948-B5A1-C07EA4AED98C}" type="presParOf" srcId="{C7C997B9-30FB-9A49-A14A-557F0CB2DBFF}" destId="{3DCF62A6-916E-CE4C-8C20-A134A268EA61}" srcOrd="1" destOrd="0" presId="urn:microsoft.com/office/officeart/2005/8/layout/hierarchy1"/>
    <dgm:cxn modelId="{17ADC462-CADB-144B-9F53-EC3737F72686}" type="presParOf" srcId="{45E64085-63E2-4244-A96E-B37CB639A974}" destId="{BA097FC5-8862-FC40-A80F-CE506E4AF87C}" srcOrd="1" destOrd="0" presId="urn:microsoft.com/office/officeart/2005/8/layout/hierarchy1"/>
    <dgm:cxn modelId="{A36AE808-161E-3D43-AF02-27B305A41C59}" type="presParOf" srcId="{BA097FC5-8862-FC40-A80F-CE506E4AF87C}" destId="{6C9206F3-7D2F-9C47-B3C5-DFF053A958D6}" srcOrd="0" destOrd="0" presId="urn:microsoft.com/office/officeart/2005/8/layout/hierarchy1"/>
    <dgm:cxn modelId="{9DE663D1-CF5A-0145-9147-A488FAF7C97A}" type="presParOf" srcId="{BA097FC5-8862-FC40-A80F-CE506E4AF87C}" destId="{335F8DD6-6FB0-2843-A1DF-45F4E4B671A5}" srcOrd="1" destOrd="0" presId="urn:microsoft.com/office/officeart/2005/8/layout/hierarchy1"/>
    <dgm:cxn modelId="{D6C5235A-0006-0D4B-961F-5345289F7D63}" type="presParOf" srcId="{335F8DD6-6FB0-2843-A1DF-45F4E4B671A5}" destId="{8F653E26-1148-9744-9D9F-98C976F0F651}" srcOrd="0" destOrd="0" presId="urn:microsoft.com/office/officeart/2005/8/layout/hierarchy1"/>
    <dgm:cxn modelId="{9D61B365-10D8-D44D-B377-26742BCB7157}" type="presParOf" srcId="{8F653E26-1148-9744-9D9F-98C976F0F651}" destId="{76A024DE-DAA2-4542-B11F-707B0E34D38A}" srcOrd="0" destOrd="0" presId="urn:microsoft.com/office/officeart/2005/8/layout/hierarchy1"/>
    <dgm:cxn modelId="{92B3C4C4-0EF5-BA41-A8FE-B564E7353BD4}" type="presParOf" srcId="{8F653E26-1148-9744-9D9F-98C976F0F651}" destId="{9084557D-993C-E34A-AFF7-88A8846FC5EC}" srcOrd="1" destOrd="0" presId="urn:microsoft.com/office/officeart/2005/8/layout/hierarchy1"/>
    <dgm:cxn modelId="{D85799CD-6745-9D44-A9D3-9CA952FC9DAD}" type="presParOf" srcId="{335F8DD6-6FB0-2843-A1DF-45F4E4B671A5}" destId="{04519EEC-4575-344D-BE97-B52B66DA6ED1}" srcOrd="1" destOrd="0" presId="urn:microsoft.com/office/officeart/2005/8/layout/hierarchy1"/>
    <dgm:cxn modelId="{A48070EC-CEE6-094D-AB86-CB5C58BB9F5F}" type="presParOf" srcId="{BA097FC5-8862-FC40-A80F-CE506E4AF87C}" destId="{3634D167-5B4D-EC42-A48D-4ADDED7F5E67}" srcOrd="2" destOrd="0" presId="urn:microsoft.com/office/officeart/2005/8/layout/hierarchy1"/>
    <dgm:cxn modelId="{3397D7B3-2248-AA4A-A252-5E882EE37636}" type="presParOf" srcId="{BA097FC5-8862-FC40-A80F-CE506E4AF87C}" destId="{EE9D41C8-4313-644F-8F13-B76719784632}" srcOrd="3" destOrd="0" presId="urn:microsoft.com/office/officeart/2005/8/layout/hierarchy1"/>
    <dgm:cxn modelId="{E3DF722D-FDC4-A743-9EC3-2B3784627796}" type="presParOf" srcId="{EE9D41C8-4313-644F-8F13-B76719784632}" destId="{9E8C79ED-B59C-1045-8880-6B5B718827E1}" srcOrd="0" destOrd="0" presId="urn:microsoft.com/office/officeart/2005/8/layout/hierarchy1"/>
    <dgm:cxn modelId="{343EFD2B-EE8A-9344-93FF-EDE45DCD1D3C}" type="presParOf" srcId="{9E8C79ED-B59C-1045-8880-6B5B718827E1}" destId="{7A4B83E2-7986-7548-B553-E985A56224E8}" srcOrd="0" destOrd="0" presId="urn:microsoft.com/office/officeart/2005/8/layout/hierarchy1"/>
    <dgm:cxn modelId="{F1F97F7A-72CC-A249-B60C-9231C48E64CE}" type="presParOf" srcId="{9E8C79ED-B59C-1045-8880-6B5B718827E1}" destId="{87B3F649-66DB-BB4A-A381-0D7A29892736}" srcOrd="1" destOrd="0" presId="urn:microsoft.com/office/officeart/2005/8/layout/hierarchy1"/>
    <dgm:cxn modelId="{329BDD30-C620-524B-833E-70077FE2A547}" type="presParOf" srcId="{EE9D41C8-4313-644F-8F13-B76719784632}" destId="{4BB63702-EA06-064C-BF7A-AE11593D0143}" srcOrd="1" destOrd="0" presId="urn:microsoft.com/office/officeart/2005/8/layout/hierarchy1"/>
    <dgm:cxn modelId="{2E2B42BF-779E-6C41-8E56-C6E226C75EDE}" type="presParOf" srcId="{4BB63702-EA06-064C-BF7A-AE11593D0143}" destId="{55A6ACF2-C772-6140-9356-3F4C543BC2FB}" srcOrd="0" destOrd="0" presId="urn:microsoft.com/office/officeart/2005/8/layout/hierarchy1"/>
    <dgm:cxn modelId="{E249C046-D03F-A849-B4BB-E1F30164E8A8}" type="presParOf" srcId="{4BB63702-EA06-064C-BF7A-AE11593D0143}" destId="{5FE84CC7-B258-144C-9CF1-59A72B07B866}" srcOrd="1" destOrd="0" presId="urn:microsoft.com/office/officeart/2005/8/layout/hierarchy1"/>
    <dgm:cxn modelId="{BE05694A-0B9D-D446-A0BD-2CC0551A2D65}" type="presParOf" srcId="{5FE84CC7-B258-144C-9CF1-59A72B07B866}" destId="{4A505DE8-0664-2447-8C46-7F754DB64FAF}" srcOrd="0" destOrd="0" presId="urn:microsoft.com/office/officeart/2005/8/layout/hierarchy1"/>
    <dgm:cxn modelId="{6AF70019-84D6-8144-8FD5-F38E62A6DB94}" type="presParOf" srcId="{4A505DE8-0664-2447-8C46-7F754DB64FAF}" destId="{EE432F6F-9304-0A44-A7D1-33196F62CE96}" srcOrd="0" destOrd="0" presId="urn:microsoft.com/office/officeart/2005/8/layout/hierarchy1"/>
    <dgm:cxn modelId="{DD4F8652-B64D-D24F-A26F-9BD0D5156687}" type="presParOf" srcId="{4A505DE8-0664-2447-8C46-7F754DB64FAF}" destId="{780E2AA3-340C-CB40-8ADE-A08FE321B121}" srcOrd="1" destOrd="0" presId="urn:microsoft.com/office/officeart/2005/8/layout/hierarchy1"/>
    <dgm:cxn modelId="{35791C41-F621-A048-B15E-56549FDA678B}" type="presParOf" srcId="{5FE84CC7-B258-144C-9CF1-59A72B07B866}" destId="{471B3122-898E-444D-BB41-F4C703FA7099}" srcOrd="1" destOrd="0" presId="urn:microsoft.com/office/officeart/2005/8/layout/hierarchy1"/>
    <dgm:cxn modelId="{F6C143C8-301E-A94D-8173-91028ADB1A2F}" type="presParOf" srcId="{4BB63702-EA06-064C-BF7A-AE11593D0143}" destId="{1E3D7797-7F95-6241-8818-165B07ED2A1B}" srcOrd="2" destOrd="0" presId="urn:microsoft.com/office/officeart/2005/8/layout/hierarchy1"/>
    <dgm:cxn modelId="{7D59AA54-F5D8-2D40-9E2D-4812D8780E9C}" type="presParOf" srcId="{4BB63702-EA06-064C-BF7A-AE11593D0143}" destId="{78E9BB4E-F303-AF45-BDA0-00745D73645D}" srcOrd="3" destOrd="0" presId="urn:microsoft.com/office/officeart/2005/8/layout/hierarchy1"/>
    <dgm:cxn modelId="{1A3F2EBC-64C6-0040-BA40-DD4B0CB9F773}" type="presParOf" srcId="{78E9BB4E-F303-AF45-BDA0-00745D73645D}" destId="{7C7C648F-7EAE-1541-B316-AAE331FC1657}" srcOrd="0" destOrd="0" presId="urn:microsoft.com/office/officeart/2005/8/layout/hierarchy1"/>
    <dgm:cxn modelId="{AE731C89-A818-9048-9602-F9CA542F3A1C}" type="presParOf" srcId="{7C7C648F-7EAE-1541-B316-AAE331FC1657}" destId="{E9170834-D63C-5F4E-9A16-ADAD82A0C164}" srcOrd="0" destOrd="0" presId="urn:microsoft.com/office/officeart/2005/8/layout/hierarchy1"/>
    <dgm:cxn modelId="{70C05585-5521-EB4A-8FEB-7CC70B7979BF}" type="presParOf" srcId="{7C7C648F-7EAE-1541-B316-AAE331FC1657}" destId="{2D9FCEBA-50DF-2C43-9305-E6FBA51C5C1E}" srcOrd="1" destOrd="0" presId="urn:microsoft.com/office/officeart/2005/8/layout/hierarchy1"/>
    <dgm:cxn modelId="{05FB83AE-6C0C-524B-A7A3-4DE04B67EB75}" type="presParOf" srcId="{78E9BB4E-F303-AF45-BDA0-00745D73645D}" destId="{E9598D66-697A-3E40-8FF0-A07B2277C1D8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2E3D085-5233-604D-9298-F0396BEFD84D}">
      <dsp:nvSpPr>
        <dsp:cNvPr id="0" name=""/>
        <dsp:cNvSpPr/>
      </dsp:nvSpPr>
      <dsp:spPr>
        <a:xfrm>
          <a:off x="0" y="0"/>
          <a:ext cx="8412480" cy="95729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Recording research data</a:t>
          </a:r>
        </a:p>
      </dsp:txBody>
      <dsp:txXfrm>
        <a:off x="28038" y="28038"/>
        <a:ext cx="7298593" cy="901218"/>
      </dsp:txXfrm>
    </dsp:sp>
    <dsp:sp modelId="{C318996A-BA82-A74D-838D-D42A43085BED}">
      <dsp:nvSpPr>
        <dsp:cNvPr id="0" name=""/>
        <dsp:cNvSpPr/>
      </dsp:nvSpPr>
      <dsp:spPr>
        <a:xfrm>
          <a:off x="704545" y="1131347"/>
          <a:ext cx="8412480" cy="95729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Preprocessing research data</a:t>
          </a:r>
        </a:p>
      </dsp:txBody>
      <dsp:txXfrm>
        <a:off x="732583" y="1159385"/>
        <a:ext cx="7029617" cy="901218"/>
      </dsp:txXfrm>
    </dsp:sp>
    <dsp:sp modelId="{89316B6F-79E9-0347-BDC8-574FFC8BC9EC}">
      <dsp:nvSpPr>
        <dsp:cNvPr id="0" name=""/>
        <dsp:cNvSpPr/>
      </dsp:nvSpPr>
      <dsp:spPr>
        <a:xfrm>
          <a:off x="1398574" y="2262695"/>
          <a:ext cx="8412480" cy="95729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Analyzing research data</a:t>
          </a:r>
        </a:p>
      </dsp:txBody>
      <dsp:txXfrm>
        <a:off x="1426612" y="2290733"/>
        <a:ext cx="7040133" cy="901218"/>
      </dsp:txXfrm>
    </dsp:sp>
    <dsp:sp modelId="{5E19F9C4-776F-F446-85EB-925D39F8B37E}">
      <dsp:nvSpPr>
        <dsp:cNvPr id="0" name=""/>
        <dsp:cNvSpPr/>
      </dsp:nvSpPr>
      <dsp:spPr>
        <a:xfrm>
          <a:off x="2103119" y="3394043"/>
          <a:ext cx="8412480" cy="95729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Integrating different types of research data</a:t>
          </a:r>
        </a:p>
      </dsp:txBody>
      <dsp:txXfrm>
        <a:off x="2131157" y="3422081"/>
        <a:ext cx="7029617" cy="901218"/>
      </dsp:txXfrm>
    </dsp:sp>
    <dsp:sp modelId="{C2822120-5F84-724A-91F0-082099375B31}">
      <dsp:nvSpPr>
        <dsp:cNvPr id="0" name=""/>
        <dsp:cNvSpPr/>
      </dsp:nvSpPr>
      <dsp:spPr>
        <a:xfrm>
          <a:off x="7790238" y="733200"/>
          <a:ext cx="622241" cy="622241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/>
        </a:p>
      </dsp:txBody>
      <dsp:txXfrm>
        <a:off x="7930242" y="733200"/>
        <a:ext cx="342233" cy="468236"/>
      </dsp:txXfrm>
    </dsp:sp>
    <dsp:sp modelId="{6EB0E874-E6F4-A741-892A-0F3CFB6E5E59}">
      <dsp:nvSpPr>
        <dsp:cNvPr id="0" name=""/>
        <dsp:cNvSpPr/>
      </dsp:nvSpPr>
      <dsp:spPr>
        <a:xfrm>
          <a:off x="8494783" y="1864548"/>
          <a:ext cx="622241" cy="622241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/>
        </a:p>
      </dsp:txBody>
      <dsp:txXfrm>
        <a:off x="8634787" y="1864548"/>
        <a:ext cx="342233" cy="468236"/>
      </dsp:txXfrm>
    </dsp:sp>
    <dsp:sp modelId="{C90436B5-EF6A-A34D-9A2B-E2A58560F385}">
      <dsp:nvSpPr>
        <dsp:cNvPr id="0" name=""/>
        <dsp:cNvSpPr/>
      </dsp:nvSpPr>
      <dsp:spPr>
        <a:xfrm>
          <a:off x="9188813" y="2995896"/>
          <a:ext cx="622241" cy="622241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/>
        </a:p>
      </dsp:txBody>
      <dsp:txXfrm>
        <a:off x="9328817" y="2995896"/>
        <a:ext cx="342233" cy="46823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3D7797-7F95-6241-8818-165B07ED2A1B}">
      <dsp:nvSpPr>
        <dsp:cNvPr id="0" name=""/>
        <dsp:cNvSpPr/>
      </dsp:nvSpPr>
      <dsp:spPr>
        <a:xfrm>
          <a:off x="2769481" y="2206048"/>
          <a:ext cx="863084" cy="41074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79914"/>
              </a:lnTo>
              <a:lnTo>
                <a:pt x="863084" y="279914"/>
              </a:lnTo>
              <a:lnTo>
                <a:pt x="863084" y="410749"/>
              </a:lnTo>
            </a:path>
          </a:pathLst>
        </a:custGeom>
        <a:noFill/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5A6ACF2-C772-6140-9356-3F4C543BC2FB}">
      <dsp:nvSpPr>
        <dsp:cNvPr id="0" name=""/>
        <dsp:cNvSpPr/>
      </dsp:nvSpPr>
      <dsp:spPr>
        <a:xfrm>
          <a:off x="1906396" y="2206048"/>
          <a:ext cx="863084" cy="410749"/>
        </a:xfrm>
        <a:custGeom>
          <a:avLst/>
          <a:gdLst/>
          <a:ahLst/>
          <a:cxnLst/>
          <a:rect l="0" t="0" r="0" b="0"/>
          <a:pathLst>
            <a:path>
              <a:moveTo>
                <a:pt x="863084" y="0"/>
              </a:moveTo>
              <a:lnTo>
                <a:pt x="863084" y="279914"/>
              </a:lnTo>
              <a:lnTo>
                <a:pt x="0" y="279914"/>
              </a:lnTo>
              <a:lnTo>
                <a:pt x="0" y="410749"/>
              </a:lnTo>
            </a:path>
          </a:pathLst>
        </a:custGeom>
        <a:noFill/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634D167-5B4D-EC42-A48D-4ADDED7F5E67}">
      <dsp:nvSpPr>
        <dsp:cNvPr id="0" name=""/>
        <dsp:cNvSpPr/>
      </dsp:nvSpPr>
      <dsp:spPr>
        <a:xfrm>
          <a:off x="1906396" y="898474"/>
          <a:ext cx="863084" cy="41074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79914"/>
              </a:lnTo>
              <a:lnTo>
                <a:pt x="863084" y="279914"/>
              </a:lnTo>
              <a:lnTo>
                <a:pt x="863084" y="410749"/>
              </a:lnTo>
            </a:path>
          </a:pathLst>
        </a:custGeom>
        <a:noFill/>
        <a:ln w="12700" cap="flat" cmpd="sng" algn="ctr">
          <a:solidFill>
            <a:schemeClr val="accent6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C9206F3-7D2F-9C47-B3C5-DFF053A958D6}">
      <dsp:nvSpPr>
        <dsp:cNvPr id="0" name=""/>
        <dsp:cNvSpPr/>
      </dsp:nvSpPr>
      <dsp:spPr>
        <a:xfrm>
          <a:off x="1043312" y="898474"/>
          <a:ext cx="863084" cy="410749"/>
        </a:xfrm>
        <a:custGeom>
          <a:avLst/>
          <a:gdLst/>
          <a:ahLst/>
          <a:cxnLst/>
          <a:rect l="0" t="0" r="0" b="0"/>
          <a:pathLst>
            <a:path>
              <a:moveTo>
                <a:pt x="863084" y="0"/>
              </a:moveTo>
              <a:lnTo>
                <a:pt x="863084" y="279914"/>
              </a:lnTo>
              <a:lnTo>
                <a:pt x="0" y="279914"/>
              </a:lnTo>
              <a:lnTo>
                <a:pt x="0" y="410749"/>
              </a:lnTo>
            </a:path>
          </a:pathLst>
        </a:custGeom>
        <a:noFill/>
        <a:ln w="12700" cap="flat" cmpd="sng" algn="ctr">
          <a:solidFill>
            <a:schemeClr val="accent6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F7ADB5D-7129-CF4F-8236-2B31A3533C5D}">
      <dsp:nvSpPr>
        <dsp:cNvPr id="0" name=""/>
        <dsp:cNvSpPr/>
      </dsp:nvSpPr>
      <dsp:spPr>
        <a:xfrm>
          <a:off x="1200236" y="1651"/>
          <a:ext cx="1412320" cy="89682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3DCF62A6-916E-CE4C-8C20-A134A268EA61}">
      <dsp:nvSpPr>
        <dsp:cNvPr id="0" name=""/>
        <dsp:cNvSpPr/>
      </dsp:nvSpPr>
      <dsp:spPr>
        <a:xfrm>
          <a:off x="1357161" y="150729"/>
          <a:ext cx="1412320" cy="89682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Ways research data are recorded</a:t>
          </a:r>
        </a:p>
      </dsp:txBody>
      <dsp:txXfrm>
        <a:off x="1383428" y="176996"/>
        <a:ext cx="1359786" cy="844289"/>
      </dsp:txXfrm>
    </dsp:sp>
    <dsp:sp modelId="{76A024DE-DAA2-4542-B11F-707B0E34D38A}">
      <dsp:nvSpPr>
        <dsp:cNvPr id="0" name=""/>
        <dsp:cNvSpPr/>
      </dsp:nvSpPr>
      <dsp:spPr>
        <a:xfrm>
          <a:off x="337151" y="1309224"/>
          <a:ext cx="1412320" cy="89682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9084557D-993C-E34A-AFF7-88A8846FC5EC}">
      <dsp:nvSpPr>
        <dsp:cNvPr id="0" name=""/>
        <dsp:cNvSpPr/>
      </dsp:nvSpPr>
      <dsp:spPr>
        <a:xfrm>
          <a:off x="494076" y="1458302"/>
          <a:ext cx="1412320" cy="89682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Data recorded "by hand”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i="1" kern="1200" dirty="0"/>
            <a:t>Example: Lab notebook</a:t>
          </a:r>
          <a:endParaRPr lang="en-US" sz="1200" kern="1200" dirty="0"/>
        </a:p>
      </dsp:txBody>
      <dsp:txXfrm>
        <a:off x="520343" y="1484569"/>
        <a:ext cx="1359786" cy="844289"/>
      </dsp:txXfrm>
    </dsp:sp>
    <dsp:sp modelId="{7A4B83E2-7986-7548-B553-E985A56224E8}">
      <dsp:nvSpPr>
        <dsp:cNvPr id="0" name=""/>
        <dsp:cNvSpPr/>
      </dsp:nvSpPr>
      <dsp:spPr>
        <a:xfrm>
          <a:off x="2063321" y="1309224"/>
          <a:ext cx="1412320" cy="89682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87B3F649-66DB-BB4A-A381-0D7A29892736}">
      <dsp:nvSpPr>
        <dsp:cNvPr id="0" name=""/>
        <dsp:cNvSpPr/>
      </dsp:nvSpPr>
      <dsp:spPr>
        <a:xfrm>
          <a:off x="2220245" y="1458302"/>
          <a:ext cx="1412320" cy="89682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Data recorded by equipment</a:t>
          </a:r>
        </a:p>
      </dsp:txBody>
      <dsp:txXfrm>
        <a:off x="2246512" y="1484569"/>
        <a:ext cx="1359786" cy="844289"/>
      </dsp:txXfrm>
    </dsp:sp>
    <dsp:sp modelId="{EE432F6F-9304-0A44-A7D1-33196F62CE96}">
      <dsp:nvSpPr>
        <dsp:cNvPr id="0" name=""/>
        <dsp:cNvSpPr/>
      </dsp:nvSpPr>
      <dsp:spPr>
        <a:xfrm>
          <a:off x="1200236" y="2616798"/>
          <a:ext cx="1412320" cy="89682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780E2AA3-340C-CB40-8ADE-A08FE321B121}">
      <dsp:nvSpPr>
        <dsp:cNvPr id="0" name=""/>
        <dsp:cNvSpPr/>
      </dsp:nvSpPr>
      <dsp:spPr>
        <a:xfrm>
          <a:off x="1357161" y="2765876"/>
          <a:ext cx="1412320" cy="89682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Common file format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i="1" kern="1200" dirty="0"/>
            <a:t>Example: Spreadsheet</a:t>
          </a:r>
          <a:endParaRPr lang="en-US" sz="1200" kern="1200" dirty="0"/>
        </a:p>
      </dsp:txBody>
      <dsp:txXfrm>
        <a:off x="1383428" y="2792143"/>
        <a:ext cx="1359786" cy="844289"/>
      </dsp:txXfrm>
    </dsp:sp>
    <dsp:sp modelId="{E9170834-D63C-5F4E-9A16-ADAD82A0C164}">
      <dsp:nvSpPr>
        <dsp:cNvPr id="0" name=""/>
        <dsp:cNvSpPr/>
      </dsp:nvSpPr>
      <dsp:spPr>
        <a:xfrm>
          <a:off x="2926406" y="2616798"/>
          <a:ext cx="1412320" cy="89682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2D9FCEBA-50DF-2C43-9305-E6FBA51C5C1E}">
      <dsp:nvSpPr>
        <dsp:cNvPr id="0" name=""/>
        <dsp:cNvSpPr/>
      </dsp:nvSpPr>
      <dsp:spPr>
        <a:xfrm>
          <a:off x="3083330" y="2765876"/>
          <a:ext cx="1412320" cy="89682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Specialized file format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i="1" kern="1200" dirty="0"/>
            <a:t>Example: .fcs</a:t>
          </a:r>
        </a:p>
      </dsp:txBody>
      <dsp:txXfrm>
        <a:off x="3109597" y="2792143"/>
        <a:ext cx="1359786" cy="84428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FF003-B720-9A39-2664-605677903E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03B373-B1BF-86A9-1765-CEB43CFBAB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DABCC4-398D-ED52-8B13-F8F5A94FFA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32A66-EE7C-8546-9800-A196554FE5BF}" type="datetimeFigureOut">
              <a:rPr lang="en-US" smtClean="0"/>
              <a:t>3/21/23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5CFFE2-2C8D-0CF1-C622-DDA00042FD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6E8423-3D95-B075-B6CB-D8CE06A64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5DA3B-1050-FC4A-84D9-DBD7BC54F8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4825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B84F5-3509-10F4-B18B-8660A78A26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9AAD7F1-9857-8703-7C19-C15DFC1AE3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4D2822-6FC9-0C61-9B15-BDAFDC591D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32A66-EE7C-8546-9800-A196554FE5BF}" type="datetimeFigureOut">
              <a:rPr lang="en-US" smtClean="0"/>
              <a:t>3/21/23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262C10-E674-B27F-3545-4BD7695578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4CC494-716B-9ECC-E1F3-BE69CF7F4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5DA3B-1050-FC4A-84D9-DBD7BC54F8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3319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FA0CAC4-ECA4-192A-B8B7-4F351C34018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599EB2E-DED0-6FCA-50B5-1F4821F6A8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9B8530-239D-010E-E706-30139C8B7D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32A66-EE7C-8546-9800-A196554FE5BF}" type="datetimeFigureOut">
              <a:rPr lang="en-US" smtClean="0"/>
              <a:t>3/21/23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F8E366-D4FD-CC61-D2A1-1D593E9E23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30C532-4F95-8746-A9DC-12E2E3654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5DA3B-1050-FC4A-84D9-DBD7BC54F8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4893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408453-0813-8841-5D3C-095B22A7B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62713D-82D1-3C08-E913-E69CB6295D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B39115-C214-28F5-52C5-F3E8E1FE49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32A66-EE7C-8546-9800-A196554FE5BF}" type="datetimeFigureOut">
              <a:rPr lang="en-US" smtClean="0"/>
              <a:t>3/21/23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B8C40F-6929-416B-8289-D937DCA25B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A6DC3C-721B-4FEA-48F5-16B7D3A472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5DA3B-1050-FC4A-84D9-DBD7BC54F8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5010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7EC560-EA86-7BAF-F862-B4244C0621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BDEF6B-8388-5B81-4DDA-DDAB279D45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C1C8BF-B881-713E-78ED-0CD9A7DF1B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32A66-EE7C-8546-9800-A196554FE5BF}" type="datetimeFigureOut">
              <a:rPr lang="en-US" smtClean="0"/>
              <a:t>3/21/23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D0F8AA-1BBA-7673-BAE5-D2F0319185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98C7B8-4059-922C-E896-99FEF1524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5DA3B-1050-FC4A-84D9-DBD7BC54F8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8190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4CAC8-BB70-072B-5DBA-7BDA0D4BC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19BA31-6A1C-37D1-A159-24EA321087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DE29B3-DDB6-FE1D-0C5B-85EFA856D4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6D83FA-F44C-13D3-FAFA-6AF2B97E58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32A66-EE7C-8546-9800-A196554FE5BF}" type="datetimeFigureOut">
              <a:rPr lang="en-US" smtClean="0"/>
              <a:t>3/21/23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3FDC4B-D9FE-7F46-0375-40447C4843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200AF4-708A-E858-7DDB-CD9380A17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5DA3B-1050-FC4A-84D9-DBD7BC54F8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0725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8D298-4EFA-6667-B289-4F9710D1E6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87D7B8-B87D-5A14-75DF-D4D3A685F4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EB375C-867E-F70C-3749-A91363ADC5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F795BEF-1F4B-22E4-2811-CD5B32BE2E9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64DDB38-0EE3-F4B2-97CC-E7DE2A77F20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F7689DC-499F-6866-7C77-AB7F43B787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32A66-EE7C-8546-9800-A196554FE5BF}" type="datetimeFigureOut">
              <a:rPr lang="en-US" smtClean="0"/>
              <a:t>3/21/23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ABC192E-D4F5-1285-E92B-557FAF29AE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B619DA1-9DA9-5EEE-295D-632D7D7681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5DA3B-1050-FC4A-84D9-DBD7BC54F8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3367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668FA-A76E-00B7-E742-930E06A43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0686F94-91C4-5ECC-987C-4B061C322E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32A66-EE7C-8546-9800-A196554FE5BF}" type="datetimeFigureOut">
              <a:rPr lang="en-US" smtClean="0"/>
              <a:t>3/21/23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F223E7-3B9A-8668-E412-3139852E69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0EB69C-E075-4409-AE09-14C16B436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5DA3B-1050-FC4A-84D9-DBD7BC54F8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4039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87A0386-F20D-F9F8-6F9F-18C9A604BF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32A66-EE7C-8546-9800-A196554FE5BF}" type="datetimeFigureOut">
              <a:rPr lang="en-US" smtClean="0"/>
              <a:t>3/21/23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4EE12DE-A937-707A-84E1-4E8FFDCF7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41437E-92A3-C319-C44E-391E16BC4D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5DA3B-1050-FC4A-84D9-DBD7BC54F8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1348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BC6BB1-D914-0094-ABA1-6CD6DCBF8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B6BA38-12D4-AA41-BAD1-7A07C6000B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6FC4A5-6040-510E-6744-4EF203FF25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11E4AB-4D42-8E5D-C793-D242CD568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32A66-EE7C-8546-9800-A196554FE5BF}" type="datetimeFigureOut">
              <a:rPr lang="en-US" smtClean="0"/>
              <a:t>3/21/23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52C300-4F8C-A7B4-460B-851729950C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1FC462-A08E-FD92-0513-57C9D8C1C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5DA3B-1050-FC4A-84D9-DBD7BC54F8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2174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3A3C50-1D11-2EAA-47BC-E22414C43D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7856E5B-BEE0-A9EB-2A1F-31A814CDE67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69032C-B17D-694A-DB9F-31894D5B0D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5B1A99-7C0D-FD33-DCC2-5B922DB822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32A66-EE7C-8546-9800-A196554FE5BF}" type="datetimeFigureOut">
              <a:rPr lang="en-US" smtClean="0"/>
              <a:t>3/21/23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23501B-B425-4F87-E89D-26E3BE9DE0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43EC3C-F7F7-7190-0CA7-28DB989860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5DA3B-1050-FC4A-84D9-DBD7BC54F8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5386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85D8C10-9A05-7E52-9CD2-AD7B50B87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9EDB0B-3D43-8536-CABC-CC64E52AF1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650BDB-B832-EF7D-BEAD-C5355887A68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B32A66-EE7C-8546-9800-A196554FE5BF}" type="datetimeFigureOut">
              <a:rPr lang="en-US" smtClean="0"/>
              <a:t>3/21/23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2C2990-862D-E58D-C0A5-547EED8DA3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2EF57C-69E0-5A48-EA80-8231B2C551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45DA3B-1050-FC4A-84D9-DBD7BC54F8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6760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csu-impactb.github.io/CODING-TEAM-BOOKDOWN-/index.html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csu-impactb.github.io/CODING-TEAM-BOOKDOWN-/animal-initial-conditions-and-weekly-weights.html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csu-impactb.github.io/CODING-TEAM-BOOKDOWN-/animal-initial-conditions-and-weekly-weights.html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csu-impactb.github.io/CODING-TEAM-BOOKDOWN-/animal-initial-conditions-and-weekly-weights.html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csu-impactb.github.io/CODING-TEAM-BOOKDOWN-/animal-initial-conditions-and-weekly-weights.html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csu-impactb.github.io/CODING-TEAM-BOOKDOWN-/animal-initial-conditions-and-weekly-weights.html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csu-impactb.github.io/CODING-TEAM-BOOKDOWN-/animal-initial-conditions-and-weekly-weights.html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csu-impactb.github.io/CODING-TEAM-BOOKDOWN-/animal-initial-conditions-and-weekly-weights.html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3.jpeg"/><Relationship Id="rId7" Type="http://schemas.openxmlformats.org/officeDocument/2006/relationships/diagramColors" Target="../diagrams/colors2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geanders.github.io/improve_repro/2.4-module4.html#module4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463EB0A-3D7C-4AA5-BFA5-8EE5B4BA56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38CE4C-7139-61E9-5910-8C55C1C16C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8651" y="1122363"/>
            <a:ext cx="11034695" cy="3174690"/>
          </a:xfrm>
        </p:spPr>
        <p:txBody>
          <a:bodyPr>
            <a:normAutofit/>
          </a:bodyPr>
          <a:lstStyle/>
          <a:p>
            <a:pPr algn="l"/>
            <a:r>
              <a:rPr lang="en-US" sz="7400"/>
              <a:t>ImpactTB/BAA Data Collection and Report Templates for CSU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002FAD-12CC-AF68-A471-4169C07B95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8651" y="4723637"/>
            <a:ext cx="11034695" cy="1481396"/>
          </a:xfrm>
        </p:spPr>
        <p:txBody>
          <a:bodyPr>
            <a:normAutofit/>
          </a:bodyPr>
          <a:lstStyle/>
          <a:p>
            <a:pPr algn="l"/>
            <a:r>
              <a:rPr lang="en-US" sz="2600" dirty="0"/>
              <a:t>Brooke Anderson</a:t>
            </a:r>
          </a:p>
          <a:p>
            <a:pPr algn="l"/>
            <a:r>
              <a:rPr lang="en-US" sz="2600" dirty="0"/>
              <a:t>Associate Professor, Environmental &amp; Radiological Health Sciences</a:t>
            </a:r>
          </a:p>
          <a:p>
            <a:pPr algn="l"/>
            <a:r>
              <a:rPr lang="en-US" sz="2600" dirty="0"/>
              <a:t>Colorado State University</a:t>
            </a:r>
          </a:p>
        </p:txBody>
      </p:sp>
      <p:sp>
        <p:nvSpPr>
          <p:cNvPr id="29" name="Rectangle 9">
            <a:extLst>
              <a:ext uri="{FF2B5EF4-FFF2-40B4-BE49-F238E27FC236}">
                <a16:creationId xmlns:a16="http://schemas.microsoft.com/office/drawing/2014/main" id="{7945AD00-F967-454D-A4B2-39ABA5C88C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11">
            <a:extLst>
              <a:ext uri="{FF2B5EF4-FFF2-40B4-BE49-F238E27FC236}">
                <a16:creationId xmlns:a16="http://schemas.microsoft.com/office/drawing/2014/main" id="{E9BC5B79-B912-427C-8219-E3E50943FC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9484335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866A2-A633-46DB-4ADA-E84664D2D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 and analysis and visuals are moved into a script-based report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E820B086-3BCE-2110-9F81-2B43467EF4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56925" y="1690688"/>
            <a:ext cx="7878150" cy="4955906"/>
          </a:xfrm>
        </p:spPr>
      </p:pic>
    </p:spTree>
    <p:extLst>
      <p:ext uri="{BB962C8B-B14F-4D97-AF65-F5344CB8AC3E}">
        <p14:creationId xmlns:p14="http://schemas.microsoft.com/office/powerpoint/2010/main" val="22314926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E6F8C7-9F83-AE80-18D0-46E75A0FE6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4296" y="329184"/>
            <a:ext cx="6894576" cy="1783080"/>
          </a:xfrm>
        </p:spPr>
        <p:txBody>
          <a:bodyPr anchor="b">
            <a:normAutofit/>
          </a:bodyPr>
          <a:lstStyle/>
          <a:p>
            <a:r>
              <a:rPr lang="en-US" sz="5400" dirty="0"/>
              <a:t>Pipeline overview</a:t>
            </a:r>
          </a:p>
        </p:txBody>
      </p:sp>
      <p:pic>
        <p:nvPicPr>
          <p:cNvPr id="8" name="Content Placeholder 7" descr="A picture containing text, whiteboard, several&#10;&#10;Description automatically generated">
            <a:extLst>
              <a:ext uri="{FF2B5EF4-FFF2-40B4-BE49-F238E27FC236}">
                <a16:creationId xmlns:a16="http://schemas.microsoft.com/office/drawing/2014/main" id="{7D6200B8-7031-3974-10AC-8C49C26475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580"/>
          <a:stretch/>
        </p:blipFill>
        <p:spPr>
          <a:xfrm>
            <a:off x="20" y="1"/>
            <a:ext cx="4052522" cy="6858000"/>
          </a:xfrm>
          <a:custGeom>
            <a:avLst/>
            <a:gdLst/>
            <a:ahLst/>
            <a:cxnLst/>
            <a:rect l="l" t="t" r="r" b="b"/>
            <a:pathLst>
              <a:path w="4052542" h="6858000">
                <a:moveTo>
                  <a:pt x="0" y="0"/>
                </a:moveTo>
                <a:lnTo>
                  <a:pt x="4020923" y="0"/>
                </a:lnTo>
                <a:lnTo>
                  <a:pt x="4022656" y="14697"/>
                </a:lnTo>
                <a:cubicBezTo>
                  <a:pt x="4037606" y="98462"/>
                  <a:pt x="4035072" y="183369"/>
                  <a:pt x="4039126" y="267642"/>
                </a:cubicBezTo>
                <a:cubicBezTo>
                  <a:pt x="4043941" y="370699"/>
                  <a:pt x="4037860" y="474136"/>
                  <a:pt x="4035579" y="577446"/>
                </a:cubicBezTo>
                <a:cubicBezTo>
                  <a:pt x="4033805" y="665399"/>
                  <a:pt x="4025063" y="753226"/>
                  <a:pt x="4027724" y="841306"/>
                </a:cubicBezTo>
                <a:cubicBezTo>
                  <a:pt x="4027914" y="844352"/>
                  <a:pt x="4027914" y="847398"/>
                  <a:pt x="4027724" y="850444"/>
                </a:cubicBezTo>
                <a:cubicBezTo>
                  <a:pt x="4019615" y="947281"/>
                  <a:pt x="4019615" y="1044626"/>
                  <a:pt x="4027724" y="1141464"/>
                </a:cubicBezTo>
                <a:cubicBezTo>
                  <a:pt x="4030296" y="1181772"/>
                  <a:pt x="4029574" y="1222221"/>
                  <a:pt x="4025570" y="1262415"/>
                </a:cubicBezTo>
                <a:cubicBezTo>
                  <a:pt x="4021769" y="1313563"/>
                  <a:pt x="4009606" y="1365472"/>
                  <a:pt x="4018348" y="1416238"/>
                </a:cubicBezTo>
                <a:cubicBezTo>
                  <a:pt x="4024037" y="1458058"/>
                  <a:pt x="4027166" y="1500194"/>
                  <a:pt x="4027724" y="1542394"/>
                </a:cubicBezTo>
                <a:cubicBezTo>
                  <a:pt x="4032158" y="1636820"/>
                  <a:pt x="4027977" y="1731753"/>
                  <a:pt x="4026330" y="1826433"/>
                </a:cubicBezTo>
                <a:cubicBezTo>
                  <a:pt x="4024556" y="1936724"/>
                  <a:pt x="4027344" y="2047015"/>
                  <a:pt x="4018475" y="2157432"/>
                </a:cubicBezTo>
                <a:cubicBezTo>
                  <a:pt x="4013597" y="2246629"/>
                  <a:pt x="4013597" y="2336029"/>
                  <a:pt x="4018475" y="2425226"/>
                </a:cubicBezTo>
                <a:cubicBezTo>
                  <a:pt x="4020882" y="2506961"/>
                  <a:pt x="4033172" y="2587934"/>
                  <a:pt x="4031145" y="2670557"/>
                </a:cubicBezTo>
                <a:cubicBezTo>
                  <a:pt x="4028737" y="2766886"/>
                  <a:pt x="4017335" y="2862962"/>
                  <a:pt x="4020882" y="2959546"/>
                </a:cubicBezTo>
                <a:cubicBezTo>
                  <a:pt x="4022529" y="3005617"/>
                  <a:pt x="4022656" y="3051688"/>
                  <a:pt x="4023543" y="3097758"/>
                </a:cubicBezTo>
                <a:cubicBezTo>
                  <a:pt x="4024683" y="3153221"/>
                  <a:pt x="4034692" y="3208556"/>
                  <a:pt x="4029117" y="3263892"/>
                </a:cubicBezTo>
                <a:cubicBezTo>
                  <a:pt x="4019869" y="3356161"/>
                  <a:pt x="3995923" y="3446906"/>
                  <a:pt x="4010873" y="3541459"/>
                </a:cubicBezTo>
                <a:cubicBezTo>
                  <a:pt x="4019108" y="3593495"/>
                  <a:pt x="4028357" y="3645658"/>
                  <a:pt x="4033172" y="3698201"/>
                </a:cubicBezTo>
                <a:cubicBezTo>
                  <a:pt x="4037353" y="3745160"/>
                  <a:pt x="4047868" y="3792881"/>
                  <a:pt x="4039886" y="3839586"/>
                </a:cubicBezTo>
                <a:cubicBezTo>
                  <a:pt x="4033045" y="3879565"/>
                  <a:pt x="4036592" y="3919544"/>
                  <a:pt x="4031271" y="3959523"/>
                </a:cubicBezTo>
                <a:cubicBezTo>
                  <a:pt x="4024303" y="4011939"/>
                  <a:pt x="4020629" y="4065244"/>
                  <a:pt x="4015308" y="4118042"/>
                </a:cubicBezTo>
                <a:cubicBezTo>
                  <a:pt x="4010620" y="4165889"/>
                  <a:pt x="4006946" y="4213610"/>
                  <a:pt x="4019615" y="4258539"/>
                </a:cubicBezTo>
                <a:cubicBezTo>
                  <a:pt x="4050656" y="4371622"/>
                  <a:pt x="4033679" y="4484070"/>
                  <a:pt x="4022023" y="4596391"/>
                </a:cubicBezTo>
                <a:cubicBezTo>
                  <a:pt x="4016321" y="4650965"/>
                  <a:pt x="4007959" y="4708712"/>
                  <a:pt x="4020629" y="4758718"/>
                </a:cubicBezTo>
                <a:cubicBezTo>
                  <a:pt x="4043941" y="4847432"/>
                  <a:pt x="4025697" y="4931705"/>
                  <a:pt x="4015561" y="5016866"/>
                </a:cubicBezTo>
                <a:cubicBezTo>
                  <a:pt x="4003335" y="5100174"/>
                  <a:pt x="4005096" y="5184929"/>
                  <a:pt x="4020756" y="5267654"/>
                </a:cubicBezTo>
                <a:cubicBezTo>
                  <a:pt x="4033172" y="5326035"/>
                  <a:pt x="4033172" y="5385432"/>
                  <a:pt x="4034692" y="5444194"/>
                </a:cubicBezTo>
                <a:cubicBezTo>
                  <a:pt x="4035579" y="5481001"/>
                  <a:pt x="4022023" y="5518441"/>
                  <a:pt x="4013027" y="5555120"/>
                </a:cubicBezTo>
                <a:cubicBezTo>
                  <a:pt x="3996937" y="5621371"/>
                  <a:pt x="3991109" y="5688636"/>
                  <a:pt x="4013027" y="5753237"/>
                </a:cubicBezTo>
                <a:cubicBezTo>
                  <a:pt x="4043561" y="5842713"/>
                  <a:pt x="4061045" y="5932189"/>
                  <a:pt x="4048375" y="6026870"/>
                </a:cubicBezTo>
                <a:cubicBezTo>
                  <a:pt x="4041027" y="6085251"/>
                  <a:pt x="4039380" y="6144902"/>
                  <a:pt x="4028357" y="6202522"/>
                </a:cubicBezTo>
                <a:cubicBezTo>
                  <a:pt x="4010240" y="6298091"/>
                  <a:pt x="4016701" y="6393024"/>
                  <a:pt x="4031145" y="6487196"/>
                </a:cubicBezTo>
                <a:cubicBezTo>
                  <a:pt x="4041293" y="6565885"/>
                  <a:pt x="4042395" y="6645474"/>
                  <a:pt x="4034439" y="6724403"/>
                </a:cubicBezTo>
                <a:lnTo>
                  <a:pt x="402520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7" name="sketchy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23957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35B5AD1B-BF32-FE5B-3913-26B40821DB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6" y="2706624"/>
            <a:ext cx="6894576" cy="3483864"/>
          </a:xfrm>
        </p:spPr>
        <p:txBody>
          <a:bodyPr>
            <a:normAutofit/>
          </a:bodyPr>
          <a:lstStyle/>
          <a:p>
            <a:r>
              <a:rPr lang="en-US" sz="2200" dirty="0"/>
              <a:t>Moves from data collection, to experiment-specific data processing / analysis / reporting, to formatting and storing the processed data in a CSU database, to formatting and storing data in a cross-institute database (leveraging </a:t>
            </a:r>
            <a:r>
              <a:rPr lang="en-US" sz="2200" dirty="0" err="1"/>
              <a:t>ImmPort</a:t>
            </a:r>
            <a:r>
              <a:rPr lang="en-US" sz="2200" dirty="0"/>
              <a:t>)</a:t>
            </a:r>
          </a:p>
          <a:p>
            <a:r>
              <a:rPr lang="en-US" sz="2200" dirty="0"/>
              <a:t>Moves from data / experiment-specific to more generalizable</a:t>
            </a:r>
          </a:p>
          <a:p>
            <a:r>
              <a:rPr lang="en-US" sz="2200" dirty="0"/>
              <a:t>Early steps can be customized to the institute / experiment / data type, while later steps standardize across experiments to allow for integrative modeling</a:t>
            </a:r>
          </a:p>
        </p:txBody>
      </p:sp>
    </p:spTree>
    <p:extLst>
      <p:ext uri="{BB962C8B-B14F-4D97-AF65-F5344CB8AC3E}">
        <p14:creationId xmlns:p14="http://schemas.microsoft.com/office/powerpoint/2010/main" val="29912126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6A3C6B-7C96-D6D3-07C7-258176F1A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 fontScale="90000"/>
          </a:bodyPr>
          <a:lstStyle/>
          <a:p>
            <a:r>
              <a:rPr lang="en-US" sz="5400" dirty="0"/>
              <a:t>What are the templates?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4D13A2-4E6C-4C32-3A1D-98EA29F77E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547872"/>
          </a:xfrm>
        </p:spPr>
        <p:txBody>
          <a:bodyPr anchor="t">
            <a:normAutofit fontScale="92500"/>
          </a:bodyPr>
          <a:lstStyle/>
          <a:p>
            <a:r>
              <a:rPr lang="en-US" sz="2200" dirty="0"/>
              <a:t>Data collection template allows us to separate data collection from data processing and analysis</a:t>
            </a:r>
          </a:p>
          <a:p>
            <a:r>
              <a:rPr lang="en-US" sz="2200" dirty="0"/>
              <a:t>Rapid report generation helps to monitor experiments</a:t>
            </a:r>
          </a:p>
          <a:p>
            <a:r>
              <a:rPr lang="en-US" sz="2200" dirty="0"/>
              <a:t>Reproducible reporting tools allow for customization of reports</a:t>
            </a:r>
          </a:p>
          <a:p>
            <a:r>
              <a:rPr lang="en-US" sz="2200" dirty="0"/>
              <a:t>Allows early analysis and reporting to be customized to a site / experiment while using later steps to standardize for integration across sites / experiments </a:t>
            </a:r>
          </a:p>
        </p:txBody>
      </p:sp>
      <p:pic>
        <p:nvPicPr>
          <p:cNvPr id="4" name="Content Placeholder 7" descr="A picture containing text, whiteboard, several&#10;&#10;Description automatically generated">
            <a:extLst>
              <a:ext uri="{FF2B5EF4-FFF2-40B4-BE49-F238E27FC236}">
                <a16:creationId xmlns:a16="http://schemas.microsoft.com/office/drawing/2014/main" id="{ACE64F3F-5B4C-AE45-1AF7-1D6837BB70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t="2484" r="1" b="61890"/>
          <a:stretch/>
        </p:blipFill>
        <p:spPr>
          <a:xfrm>
            <a:off x="6099048" y="1773808"/>
            <a:ext cx="5458968" cy="3310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7906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5A97E-8748-D495-D539-9C35AAB61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the templates?</a:t>
            </a:r>
          </a:p>
        </p:txBody>
      </p:sp>
      <p:pic>
        <p:nvPicPr>
          <p:cNvPr id="5" name="Content Placeholder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45C02B90-FC18-74A0-5E60-02575B68EC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40037" y="1690688"/>
            <a:ext cx="8347137" cy="4193828"/>
          </a:xfrm>
        </p:spPr>
      </p:pic>
      <p:pic>
        <p:nvPicPr>
          <p:cNvPr id="6" name="Content Placeholder 7" descr="A picture containing text, whiteboard, several&#10;&#10;Description automatically generated">
            <a:extLst>
              <a:ext uri="{FF2B5EF4-FFF2-40B4-BE49-F238E27FC236}">
                <a16:creationId xmlns:a16="http://schemas.microsoft.com/office/drawing/2014/main" id="{73638C83-CD3D-2177-E225-419A2060F24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t="2484" r="1" b="61890"/>
          <a:stretch/>
        </p:blipFill>
        <p:spPr>
          <a:xfrm>
            <a:off x="247651" y="2682701"/>
            <a:ext cx="4052522" cy="2457450"/>
          </a:xfrm>
          <a:custGeom>
            <a:avLst/>
            <a:gdLst/>
            <a:ahLst/>
            <a:cxnLst/>
            <a:rect l="l" t="t" r="r" b="b"/>
            <a:pathLst>
              <a:path w="4052542" h="6858000">
                <a:moveTo>
                  <a:pt x="0" y="0"/>
                </a:moveTo>
                <a:lnTo>
                  <a:pt x="4020923" y="0"/>
                </a:lnTo>
                <a:lnTo>
                  <a:pt x="4022656" y="14697"/>
                </a:lnTo>
                <a:cubicBezTo>
                  <a:pt x="4037606" y="98462"/>
                  <a:pt x="4035072" y="183369"/>
                  <a:pt x="4039126" y="267642"/>
                </a:cubicBezTo>
                <a:cubicBezTo>
                  <a:pt x="4043941" y="370699"/>
                  <a:pt x="4037860" y="474136"/>
                  <a:pt x="4035579" y="577446"/>
                </a:cubicBezTo>
                <a:cubicBezTo>
                  <a:pt x="4033805" y="665399"/>
                  <a:pt x="4025063" y="753226"/>
                  <a:pt x="4027724" y="841306"/>
                </a:cubicBezTo>
                <a:cubicBezTo>
                  <a:pt x="4027914" y="844352"/>
                  <a:pt x="4027914" y="847398"/>
                  <a:pt x="4027724" y="850444"/>
                </a:cubicBezTo>
                <a:cubicBezTo>
                  <a:pt x="4019615" y="947281"/>
                  <a:pt x="4019615" y="1044626"/>
                  <a:pt x="4027724" y="1141464"/>
                </a:cubicBezTo>
                <a:cubicBezTo>
                  <a:pt x="4030296" y="1181772"/>
                  <a:pt x="4029574" y="1222221"/>
                  <a:pt x="4025570" y="1262415"/>
                </a:cubicBezTo>
                <a:cubicBezTo>
                  <a:pt x="4021769" y="1313563"/>
                  <a:pt x="4009606" y="1365472"/>
                  <a:pt x="4018348" y="1416238"/>
                </a:cubicBezTo>
                <a:cubicBezTo>
                  <a:pt x="4024037" y="1458058"/>
                  <a:pt x="4027166" y="1500194"/>
                  <a:pt x="4027724" y="1542394"/>
                </a:cubicBezTo>
                <a:cubicBezTo>
                  <a:pt x="4032158" y="1636820"/>
                  <a:pt x="4027977" y="1731753"/>
                  <a:pt x="4026330" y="1826433"/>
                </a:cubicBezTo>
                <a:cubicBezTo>
                  <a:pt x="4024556" y="1936724"/>
                  <a:pt x="4027344" y="2047015"/>
                  <a:pt x="4018475" y="2157432"/>
                </a:cubicBezTo>
                <a:cubicBezTo>
                  <a:pt x="4013597" y="2246629"/>
                  <a:pt x="4013597" y="2336029"/>
                  <a:pt x="4018475" y="2425226"/>
                </a:cubicBezTo>
                <a:cubicBezTo>
                  <a:pt x="4020882" y="2506961"/>
                  <a:pt x="4033172" y="2587934"/>
                  <a:pt x="4031145" y="2670557"/>
                </a:cubicBezTo>
                <a:cubicBezTo>
                  <a:pt x="4028737" y="2766886"/>
                  <a:pt x="4017335" y="2862962"/>
                  <a:pt x="4020882" y="2959546"/>
                </a:cubicBezTo>
                <a:cubicBezTo>
                  <a:pt x="4022529" y="3005617"/>
                  <a:pt x="4022656" y="3051688"/>
                  <a:pt x="4023543" y="3097758"/>
                </a:cubicBezTo>
                <a:cubicBezTo>
                  <a:pt x="4024683" y="3153221"/>
                  <a:pt x="4034692" y="3208556"/>
                  <a:pt x="4029117" y="3263892"/>
                </a:cubicBezTo>
                <a:cubicBezTo>
                  <a:pt x="4019869" y="3356161"/>
                  <a:pt x="3995923" y="3446906"/>
                  <a:pt x="4010873" y="3541459"/>
                </a:cubicBezTo>
                <a:cubicBezTo>
                  <a:pt x="4019108" y="3593495"/>
                  <a:pt x="4028357" y="3645658"/>
                  <a:pt x="4033172" y="3698201"/>
                </a:cubicBezTo>
                <a:cubicBezTo>
                  <a:pt x="4037353" y="3745160"/>
                  <a:pt x="4047868" y="3792881"/>
                  <a:pt x="4039886" y="3839586"/>
                </a:cubicBezTo>
                <a:cubicBezTo>
                  <a:pt x="4033045" y="3879565"/>
                  <a:pt x="4036592" y="3919544"/>
                  <a:pt x="4031271" y="3959523"/>
                </a:cubicBezTo>
                <a:cubicBezTo>
                  <a:pt x="4024303" y="4011939"/>
                  <a:pt x="4020629" y="4065244"/>
                  <a:pt x="4015308" y="4118042"/>
                </a:cubicBezTo>
                <a:cubicBezTo>
                  <a:pt x="4010620" y="4165889"/>
                  <a:pt x="4006946" y="4213610"/>
                  <a:pt x="4019615" y="4258539"/>
                </a:cubicBezTo>
                <a:cubicBezTo>
                  <a:pt x="4050656" y="4371622"/>
                  <a:pt x="4033679" y="4484070"/>
                  <a:pt x="4022023" y="4596391"/>
                </a:cubicBezTo>
                <a:cubicBezTo>
                  <a:pt x="4016321" y="4650965"/>
                  <a:pt x="4007959" y="4708712"/>
                  <a:pt x="4020629" y="4758718"/>
                </a:cubicBezTo>
                <a:cubicBezTo>
                  <a:pt x="4043941" y="4847432"/>
                  <a:pt x="4025697" y="4931705"/>
                  <a:pt x="4015561" y="5016866"/>
                </a:cubicBezTo>
                <a:cubicBezTo>
                  <a:pt x="4003335" y="5100174"/>
                  <a:pt x="4005096" y="5184929"/>
                  <a:pt x="4020756" y="5267654"/>
                </a:cubicBezTo>
                <a:cubicBezTo>
                  <a:pt x="4033172" y="5326035"/>
                  <a:pt x="4033172" y="5385432"/>
                  <a:pt x="4034692" y="5444194"/>
                </a:cubicBezTo>
                <a:cubicBezTo>
                  <a:pt x="4035579" y="5481001"/>
                  <a:pt x="4022023" y="5518441"/>
                  <a:pt x="4013027" y="5555120"/>
                </a:cubicBezTo>
                <a:cubicBezTo>
                  <a:pt x="3996937" y="5621371"/>
                  <a:pt x="3991109" y="5688636"/>
                  <a:pt x="4013027" y="5753237"/>
                </a:cubicBezTo>
                <a:cubicBezTo>
                  <a:pt x="4043561" y="5842713"/>
                  <a:pt x="4061045" y="5932189"/>
                  <a:pt x="4048375" y="6026870"/>
                </a:cubicBezTo>
                <a:cubicBezTo>
                  <a:pt x="4041027" y="6085251"/>
                  <a:pt x="4039380" y="6144902"/>
                  <a:pt x="4028357" y="6202522"/>
                </a:cubicBezTo>
                <a:cubicBezTo>
                  <a:pt x="4010240" y="6298091"/>
                  <a:pt x="4016701" y="6393024"/>
                  <a:pt x="4031145" y="6487196"/>
                </a:cubicBezTo>
                <a:cubicBezTo>
                  <a:pt x="4041293" y="6565885"/>
                  <a:pt x="4042395" y="6645474"/>
                  <a:pt x="4034439" y="6724403"/>
                </a:cubicBezTo>
                <a:lnTo>
                  <a:pt x="4025206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6721877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D4AF78-308C-201A-9F81-89EE4FACB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the templates?</a:t>
            </a:r>
          </a:p>
        </p:txBody>
      </p:sp>
      <p:pic>
        <p:nvPicPr>
          <p:cNvPr id="7" name="Content Placeholder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A6D8AF5F-71A7-00BB-BAEF-EFAAB66F71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95174" y="1409736"/>
            <a:ext cx="7611068" cy="5083139"/>
          </a:xfrm>
        </p:spPr>
      </p:pic>
      <p:pic>
        <p:nvPicPr>
          <p:cNvPr id="8" name="Content Placeholder 7" descr="A picture containing text, whiteboard, several&#10;&#10;Description automatically generated">
            <a:extLst>
              <a:ext uri="{FF2B5EF4-FFF2-40B4-BE49-F238E27FC236}">
                <a16:creationId xmlns:a16="http://schemas.microsoft.com/office/drawing/2014/main" id="{49692C1D-05E4-4046-D370-600BE801D4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t="2484" r="1" b="61890"/>
          <a:stretch/>
        </p:blipFill>
        <p:spPr>
          <a:xfrm>
            <a:off x="185758" y="1928812"/>
            <a:ext cx="4052522" cy="2457450"/>
          </a:xfrm>
          <a:custGeom>
            <a:avLst/>
            <a:gdLst/>
            <a:ahLst/>
            <a:cxnLst/>
            <a:rect l="l" t="t" r="r" b="b"/>
            <a:pathLst>
              <a:path w="4052542" h="6858000">
                <a:moveTo>
                  <a:pt x="0" y="0"/>
                </a:moveTo>
                <a:lnTo>
                  <a:pt x="4020923" y="0"/>
                </a:lnTo>
                <a:lnTo>
                  <a:pt x="4022656" y="14697"/>
                </a:lnTo>
                <a:cubicBezTo>
                  <a:pt x="4037606" y="98462"/>
                  <a:pt x="4035072" y="183369"/>
                  <a:pt x="4039126" y="267642"/>
                </a:cubicBezTo>
                <a:cubicBezTo>
                  <a:pt x="4043941" y="370699"/>
                  <a:pt x="4037860" y="474136"/>
                  <a:pt x="4035579" y="577446"/>
                </a:cubicBezTo>
                <a:cubicBezTo>
                  <a:pt x="4033805" y="665399"/>
                  <a:pt x="4025063" y="753226"/>
                  <a:pt x="4027724" y="841306"/>
                </a:cubicBezTo>
                <a:cubicBezTo>
                  <a:pt x="4027914" y="844352"/>
                  <a:pt x="4027914" y="847398"/>
                  <a:pt x="4027724" y="850444"/>
                </a:cubicBezTo>
                <a:cubicBezTo>
                  <a:pt x="4019615" y="947281"/>
                  <a:pt x="4019615" y="1044626"/>
                  <a:pt x="4027724" y="1141464"/>
                </a:cubicBezTo>
                <a:cubicBezTo>
                  <a:pt x="4030296" y="1181772"/>
                  <a:pt x="4029574" y="1222221"/>
                  <a:pt x="4025570" y="1262415"/>
                </a:cubicBezTo>
                <a:cubicBezTo>
                  <a:pt x="4021769" y="1313563"/>
                  <a:pt x="4009606" y="1365472"/>
                  <a:pt x="4018348" y="1416238"/>
                </a:cubicBezTo>
                <a:cubicBezTo>
                  <a:pt x="4024037" y="1458058"/>
                  <a:pt x="4027166" y="1500194"/>
                  <a:pt x="4027724" y="1542394"/>
                </a:cubicBezTo>
                <a:cubicBezTo>
                  <a:pt x="4032158" y="1636820"/>
                  <a:pt x="4027977" y="1731753"/>
                  <a:pt x="4026330" y="1826433"/>
                </a:cubicBezTo>
                <a:cubicBezTo>
                  <a:pt x="4024556" y="1936724"/>
                  <a:pt x="4027344" y="2047015"/>
                  <a:pt x="4018475" y="2157432"/>
                </a:cubicBezTo>
                <a:cubicBezTo>
                  <a:pt x="4013597" y="2246629"/>
                  <a:pt x="4013597" y="2336029"/>
                  <a:pt x="4018475" y="2425226"/>
                </a:cubicBezTo>
                <a:cubicBezTo>
                  <a:pt x="4020882" y="2506961"/>
                  <a:pt x="4033172" y="2587934"/>
                  <a:pt x="4031145" y="2670557"/>
                </a:cubicBezTo>
                <a:cubicBezTo>
                  <a:pt x="4028737" y="2766886"/>
                  <a:pt x="4017335" y="2862962"/>
                  <a:pt x="4020882" y="2959546"/>
                </a:cubicBezTo>
                <a:cubicBezTo>
                  <a:pt x="4022529" y="3005617"/>
                  <a:pt x="4022656" y="3051688"/>
                  <a:pt x="4023543" y="3097758"/>
                </a:cubicBezTo>
                <a:cubicBezTo>
                  <a:pt x="4024683" y="3153221"/>
                  <a:pt x="4034692" y="3208556"/>
                  <a:pt x="4029117" y="3263892"/>
                </a:cubicBezTo>
                <a:cubicBezTo>
                  <a:pt x="4019869" y="3356161"/>
                  <a:pt x="3995923" y="3446906"/>
                  <a:pt x="4010873" y="3541459"/>
                </a:cubicBezTo>
                <a:cubicBezTo>
                  <a:pt x="4019108" y="3593495"/>
                  <a:pt x="4028357" y="3645658"/>
                  <a:pt x="4033172" y="3698201"/>
                </a:cubicBezTo>
                <a:cubicBezTo>
                  <a:pt x="4037353" y="3745160"/>
                  <a:pt x="4047868" y="3792881"/>
                  <a:pt x="4039886" y="3839586"/>
                </a:cubicBezTo>
                <a:cubicBezTo>
                  <a:pt x="4033045" y="3879565"/>
                  <a:pt x="4036592" y="3919544"/>
                  <a:pt x="4031271" y="3959523"/>
                </a:cubicBezTo>
                <a:cubicBezTo>
                  <a:pt x="4024303" y="4011939"/>
                  <a:pt x="4020629" y="4065244"/>
                  <a:pt x="4015308" y="4118042"/>
                </a:cubicBezTo>
                <a:cubicBezTo>
                  <a:pt x="4010620" y="4165889"/>
                  <a:pt x="4006946" y="4213610"/>
                  <a:pt x="4019615" y="4258539"/>
                </a:cubicBezTo>
                <a:cubicBezTo>
                  <a:pt x="4050656" y="4371622"/>
                  <a:pt x="4033679" y="4484070"/>
                  <a:pt x="4022023" y="4596391"/>
                </a:cubicBezTo>
                <a:cubicBezTo>
                  <a:pt x="4016321" y="4650965"/>
                  <a:pt x="4007959" y="4708712"/>
                  <a:pt x="4020629" y="4758718"/>
                </a:cubicBezTo>
                <a:cubicBezTo>
                  <a:pt x="4043941" y="4847432"/>
                  <a:pt x="4025697" y="4931705"/>
                  <a:pt x="4015561" y="5016866"/>
                </a:cubicBezTo>
                <a:cubicBezTo>
                  <a:pt x="4003335" y="5100174"/>
                  <a:pt x="4005096" y="5184929"/>
                  <a:pt x="4020756" y="5267654"/>
                </a:cubicBezTo>
                <a:cubicBezTo>
                  <a:pt x="4033172" y="5326035"/>
                  <a:pt x="4033172" y="5385432"/>
                  <a:pt x="4034692" y="5444194"/>
                </a:cubicBezTo>
                <a:cubicBezTo>
                  <a:pt x="4035579" y="5481001"/>
                  <a:pt x="4022023" y="5518441"/>
                  <a:pt x="4013027" y="5555120"/>
                </a:cubicBezTo>
                <a:cubicBezTo>
                  <a:pt x="3996937" y="5621371"/>
                  <a:pt x="3991109" y="5688636"/>
                  <a:pt x="4013027" y="5753237"/>
                </a:cubicBezTo>
                <a:cubicBezTo>
                  <a:pt x="4043561" y="5842713"/>
                  <a:pt x="4061045" y="5932189"/>
                  <a:pt x="4048375" y="6026870"/>
                </a:cubicBezTo>
                <a:cubicBezTo>
                  <a:pt x="4041027" y="6085251"/>
                  <a:pt x="4039380" y="6144902"/>
                  <a:pt x="4028357" y="6202522"/>
                </a:cubicBezTo>
                <a:cubicBezTo>
                  <a:pt x="4010240" y="6298091"/>
                  <a:pt x="4016701" y="6393024"/>
                  <a:pt x="4031145" y="6487196"/>
                </a:cubicBezTo>
                <a:cubicBezTo>
                  <a:pt x="4041293" y="6565885"/>
                  <a:pt x="4042395" y="6645474"/>
                  <a:pt x="4034439" y="6724403"/>
                </a:cubicBezTo>
                <a:lnTo>
                  <a:pt x="4025206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5602615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2FFC0255-F096-1716-4BEB-59D3855F11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2228" y="1452756"/>
            <a:ext cx="7772400" cy="485595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1608E1D-2B52-CC4C-A011-8D17A36CD2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to get the templates?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831FBE-5518-045C-7CFA-8D916A26DB6A}"/>
              </a:ext>
            </a:extLst>
          </p:cNvPr>
          <p:cNvSpPr txBox="1"/>
          <p:nvPr/>
        </p:nvSpPr>
        <p:spPr>
          <a:xfrm>
            <a:off x="917816" y="6432677"/>
            <a:ext cx="9801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https://csu-impactb.github.io/CODING-TEAM-BOOKDOWN-/index.html</a:t>
            </a:r>
            <a:r>
              <a:rPr lang="en-US" dirty="0"/>
              <a:t> </a:t>
            </a: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4D79B9AA-8F7E-A95E-987D-5831959EC889}"/>
              </a:ext>
            </a:extLst>
          </p:cNvPr>
          <p:cNvSpPr/>
          <p:nvPr/>
        </p:nvSpPr>
        <p:spPr>
          <a:xfrm>
            <a:off x="1391681" y="3709462"/>
            <a:ext cx="547688" cy="285750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E6ED4C9C-386B-5464-D04D-0FC9B69881EE}"/>
              </a:ext>
            </a:extLst>
          </p:cNvPr>
          <p:cNvSpPr/>
          <p:nvPr/>
        </p:nvSpPr>
        <p:spPr>
          <a:xfrm>
            <a:off x="1391681" y="4085292"/>
            <a:ext cx="547688" cy="285750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07970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608E1D-2B52-CC4C-A011-8D17A36CD2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to get the templates?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831FBE-5518-045C-7CFA-8D916A26DB6A}"/>
              </a:ext>
            </a:extLst>
          </p:cNvPr>
          <p:cNvSpPr txBox="1"/>
          <p:nvPr/>
        </p:nvSpPr>
        <p:spPr>
          <a:xfrm>
            <a:off x="1195387" y="6308209"/>
            <a:ext cx="1051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2"/>
              </a:rPr>
              <a:t>https://csu-impactb.github.io/CODING-TEAM-BOOKDOWN-/animal-initial-conditions-and-weekly-weights.html</a:t>
            </a:r>
            <a:r>
              <a:rPr lang="en-US" dirty="0"/>
              <a:t> </a:t>
            </a:r>
          </a:p>
        </p:txBody>
      </p:sp>
      <p:pic>
        <p:nvPicPr>
          <p:cNvPr id="8" name="Picture 7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E8C078AF-865D-4F55-5061-9F1D1EF804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7388" y="1341162"/>
            <a:ext cx="8743950" cy="4697633"/>
          </a:xfrm>
          <a:prstGeom prst="rect">
            <a:avLst/>
          </a:prstGeom>
        </p:spPr>
      </p:pic>
      <p:sp>
        <p:nvSpPr>
          <p:cNvPr id="9" name="Right Arrow 8">
            <a:extLst>
              <a:ext uri="{FF2B5EF4-FFF2-40B4-BE49-F238E27FC236}">
                <a16:creationId xmlns:a16="http://schemas.microsoft.com/office/drawing/2014/main" id="{48DE17D6-A0B9-0516-7D1D-E4BBDA5DD8E0}"/>
              </a:ext>
            </a:extLst>
          </p:cNvPr>
          <p:cNvSpPr/>
          <p:nvPr/>
        </p:nvSpPr>
        <p:spPr>
          <a:xfrm>
            <a:off x="3720544" y="3286125"/>
            <a:ext cx="547688" cy="285750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540607E7-04F7-A824-9439-7ECAF04F3AD2}"/>
              </a:ext>
            </a:extLst>
          </p:cNvPr>
          <p:cNvSpPr/>
          <p:nvPr/>
        </p:nvSpPr>
        <p:spPr>
          <a:xfrm rot="10800000">
            <a:off x="10498928" y="2257425"/>
            <a:ext cx="547688" cy="285750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EF1C329F-D8D7-AF3E-3ED8-5CA5C0968197}"/>
              </a:ext>
            </a:extLst>
          </p:cNvPr>
          <p:cNvSpPr/>
          <p:nvPr/>
        </p:nvSpPr>
        <p:spPr>
          <a:xfrm>
            <a:off x="3720544" y="3954203"/>
            <a:ext cx="547688" cy="285750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63159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5A97E-8748-D495-D539-9C35AAB61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use the templates</a:t>
            </a:r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7866F6F-DB93-DCDD-4A07-782C489278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3516" y="1274535"/>
            <a:ext cx="9563097" cy="503367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F9C8B60-F14D-BD2E-CF0B-16A0479A101A}"/>
              </a:ext>
            </a:extLst>
          </p:cNvPr>
          <p:cNvSpPr txBox="1"/>
          <p:nvPr/>
        </p:nvSpPr>
        <p:spPr>
          <a:xfrm>
            <a:off x="1195387" y="6308209"/>
            <a:ext cx="1051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https://csu-impactb.github.io/CODING-TEAM-BOOKDOWN-/animal-initial-conditions-and-weekly-weights.html</a:t>
            </a:r>
            <a:r>
              <a:rPr lang="en-US" dirty="0"/>
              <a:t> </a:t>
            </a: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EE20AE17-69BD-D18E-3ADE-4B9013E8EFD1}"/>
              </a:ext>
            </a:extLst>
          </p:cNvPr>
          <p:cNvSpPr/>
          <p:nvPr/>
        </p:nvSpPr>
        <p:spPr>
          <a:xfrm rot="10800000">
            <a:off x="10627519" y="2914650"/>
            <a:ext cx="547688" cy="285750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49571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54A80C-835C-C06C-7EFB-C25AE7F22C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use the templates</a:t>
            </a:r>
          </a:p>
        </p:txBody>
      </p:sp>
      <p:pic>
        <p:nvPicPr>
          <p:cNvPr id="5" name="Content Placeholder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21CE373C-DBFE-F315-C9C5-D28A3A64A2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6560" y="1285875"/>
            <a:ext cx="10838880" cy="5348288"/>
          </a:xfrm>
        </p:spPr>
      </p:pic>
    </p:spTree>
    <p:extLst>
      <p:ext uri="{BB962C8B-B14F-4D97-AF65-F5344CB8AC3E}">
        <p14:creationId xmlns:p14="http://schemas.microsoft.com/office/powerpoint/2010/main" val="42575900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625D28-6972-29F3-56A9-2933DA6EFE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use the templates</a:t>
            </a:r>
          </a:p>
        </p:txBody>
      </p:sp>
      <p:pic>
        <p:nvPicPr>
          <p:cNvPr id="5" name="Content Placeholder 4" descr="Text, letter&#10;&#10;Description automatically generated">
            <a:extLst>
              <a:ext uri="{FF2B5EF4-FFF2-40B4-BE49-F238E27FC236}">
                <a16:creationId xmlns:a16="http://schemas.microsoft.com/office/drawing/2014/main" id="{A2620F0A-271D-EC15-25C5-30AB2387B6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9475" y="1339851"/>
            <a:ext cx="10364325" cy="50038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2D3094F-6531-1934-2158-B07281519F13}"/>
              </a:ext>
            </a:extLst>
          </p:cNvPr>
          <p:cNvSpPr txBox="1"/>
          <p:nvPr/>
        </p:nvSpPr>
        <p:spPr>
          <a:xfrm>
            <a:off x="1195387" y="6351073"/>
            <a:ext cx="1051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https://csu-impactb.github.io/CODING-TEAM-BOOKDOWN-/animal-initial-conditions-and-weekly-weights.html</a:t>
            </a:r>
            <a:r>
              <a:rPr lang="en-US" dirty="0"/>
              <a:t> </a:t>
            </a: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A231F0DE-7F14-58E5-68A8-D729937CFD86}"/>
              </a:ext>
            </a:extLst>
          </p:cNvPr>
          <p:cNvSpPr/>
          <p:nvPr/>
        </p:nvSpPr>
        <p:spPr>
          <a:xfrm rot="10800000">
            <a:off x="11000251" y="3086098"/>
            <a:ext cx="547688" cy="285750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88588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270417-9A14-E36D-C201-FC53E4B3C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processes in data pipelines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F94D16C9-B8F8-27E2-BCBC-20F141D1CD2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92775566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292654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608E1D-2B52-CC4C-A011-8D17A36CD2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use the templates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831FBE-5518-045C-7CFA-8D916A26DB6A}"/>
              </a:ext>
            </a:extLst>
          </p:cNvPr>
          <p:cNvSpPr txBox="1"/>
          <p:nvPr/>
        </p:nvSpPr>
        <p:spPr>
          <a:xfrm>
            <a:off x="1195387" y="6308209"/>
            <a:ext cx="1051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2"/>
              </a:rPr>
              <a:t>https://csu-impactb.github.io/CODING-TEAM-BOOKDOWN-/animal-initial-conditions-and-weekly-weights.html</a:t>
            </a:r>
            <a:r>
              <a:rPr lang="en-US" dirty="0"/>
              <a:t> </a:t>
            </a:r>
          </a:p>
        </p:txBody>
      </p:sp>
      <p:pic>
        <p:nvPicPr>
          <p:cNvPr id="8" name="Picture 7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E8C078AF-865D-4F55-5061-9F1D1EF804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7388" y="1341162"/>
            <a:ext cx="8743950" cy="4697633"/>
          </a:xfrm>
          <a:prstGeom prst="rect">
            <a:avLst/>
          </a:prstGeom>
        </p:spPr>
      </p:pic>
      <p:sp>
        <p:nvSpPr>
          <p:cNvPr id="9" name="Right Arrow 8">
            <a:extLst>
              <a:ext uri="{FF2B5EF4-FFF2-40B4-BE49-F238E27FC236}">
                <a16:creationId xmlns:a16="http://schemas.microsoft.com/office/drawing/2014/main" id="{48DE17D6-A0B9-0516-7D1D-E4BBDA5DD8E0}"/>
              </a:ext>
            </a:extLst>
          </p:cNvPr>
          <p:cNvSpPr/>
          <p:nvPr/>
        </p:nvSpPr>
        <p:spPr>
          <a:xfrm>
            <a:off x="3706257" y="3954203"/>
            <a:ext cx="547688" cy="285750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540607E7-04F7-A824-9439-7ECAF04F3AD2}"/>
              </a:ext>
            </a:extLst>
          </p:cNvPr>
          <p:cNvSpPr/>
          <p:nvPr/>
        </p:nvSpPr>
        <p:spPr>
          <a:xfrm rot="10800000">
            <a:off x="10498928" y="2257425"/>
            <a:ext cx="547688" cy="285750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Right Arrow 2">
            <a:extLst>
              <a:ext uri="{FF2B5EF4-FFF2-40B4-BE49-F238E27FC236}">
                <a16:creationId xmlns:a16="http://schemas.microsoft.com/office/drawing/2014/main" id="{7FBD7F78-61E5-E11D-8A18-C064B234078D}"/>
              </a:ext>
            </a:extLst>
          </p:cNvPr>
          <p:cNvSpPr/>
          <p:nvPr/>
        </p:nvSpPr>
        <p:spPr>
          <a:xfrm>
            <a:off x="3706257" y="4650163"/>
            <a:ext cx="547688" cy="285750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94332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FA0F1-8DD4-CFB3-C2FE-C4AAB458D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use the templates</a:t>
            </a:r>
          </a:p>
        </p:txBody>
      </p:sp>
      <p:pic>
        <p:nvPicPr>
          <p:cNvPr id="5" name="Content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F5FD76D4-17B6-CE14-1C6C-93CDB6A2A9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9392" y="1311160"/>
            <a:ext cx="5835955" cy="3049024"/>
          </a:xfrm>
          <a:ln>
            <a:solidFill>
              <a:schemeClr val="accent1"/>
            </a:solidFill>
          </a:ln>
        </p:spPr>
      </p:pic>
      <p:pic>
        <p:nvPicPr>
          <p:cNvPr id="6" name="Picture">
            <a:extLst>
              <a:ext uri="{FF2B5EF4-FFF2-40B4-BE49-F238E27FC236}">
                <a16:creationId xmlns:a16="http://schemas.microsoft.com/office/drawing/2014/main" id="{BA2B2E8A-0AEC-FDB3-96E6-E364BEDF67B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 bwMode="auto">
          <a:xfrm>
            <a:off x="6784501" y="1027906"/>
            <a:ext cx="4002393" cy="2981326"/>
          </a:xfrm>
          <a:prstGeom prst="rect">
            <a:avLst/>
          </a:prstGeom>
          <a:noFill/>
          <a:ln w="9525">
            <a:solidFill>
              <a:schemeClr val="accent1"/>
            </a:solidFill>
            <a:headEnd/>
            <a:tailEnd/>
          </a:ln>
        </p:spPr>
      </p:pic>
      <p:pic>
        <p:nvPicPr>
          <p:cNvPr id="7" name="Picture">
            <a:extLst>
              <a:ext uri="{FF2B5EF4-FFF2-40B4-BE49-F238E27FC236}">
                <a16:creationId xmlns:a16="http://schemas.microsoft.com/office/drawing/2014/main" id="{BC280307-7DB2-63A1-95F0-E1B8179623E7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 bwMode="auto">
          <a:xfrm>
            <a:off x="7013100" y="4154975"/>
            <a:ext cx="3773794" cy="2376488"/>
          </a:xfrm>
          <a:prstGeom prst="rect">
            <a:avLst/>
          </a:prstGeom>
          <a:noFill/>
          <a:ln w="9525">
            <a:solidFill>
              <a:schemeClr val="accent1"/>
            </a:solidFill>
            <a:headEnd/>
            <a:tailEnd/>
          </a:ln>
        </p:spPr>
      </p:pic>
      <p:pic>
        <p:nvPicPr>
          <p:cNvPr id="9" name="Picture 8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CEAA9432-6DD7-89AC-2A54-4F2BC641445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" b="26901"/>
          <a:stretch/>
        </p:blipFill>
        <p:spPr>
          <a:xfrm>
            <a:off x="948546" y="4475546"/>
            <a:ext cx="5835955" cy="216814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4962713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FA0F1-8DD4-CFB3-C2FE-C4AAB458D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use the templates</a:t>
            </a:r>
          </a:p>
        </p:txBody>
      </p:sp>
      <p:pic>
        <p:nvPicPr>
          <p:cNvPr id="10" name="Content Placeholder 9" descr="Text, letter&#10;&#10;Description automatically generated">
            <a:extLst>
              <a:ext uri="{FF2B5EF4-FFF2-40B4-BE49-F238E27FC236}">
                <a16:creationId xmlns:a16="http://schemas.microsoft.com/office/drawing/2014/main" id="{5A175041-13FA-4CB9-9C22-519EEFD4CB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0479" y="1371600"/>
            <a:ext cx="9903321" cy="4776788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B25C40F-7485-934B-12AA-A02E4F412184}"/>
              </a:ext>
            </a:extLst>
          </p:cNvPr>
          <p:cNvSpPr txBox="1"/>
          <p:nvPr/>
        </p:nvSpPr>
        <p:spPr>
          <a:xfrm>
            <a:off x="1195387" y="6308209"/>
            <a:ext cx="1051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https://csu-impactb.github.io/CODING-TEAM-BOOKDOWN-/animal-initial-conditions-and-weekly-weights.html</a:t>
            </a:r>
            <a:r>
              <a:rPr lang="en-US" dirty="0"/>
              <a:t> </a:t>
            </a:r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39D25EB8-440E-D551-49CC-9C9944EC9958}"/>
              </a:ext>
            </a:extLst>
          </p:cNvPr>
          <p:cNvSpPr/>
          <p:nvPr/>
        </p:nvSpPr>
        <p:spPr>
          <a:xfrm rot="10800000">
            <a:off x="11163299" y="3474244"/>
            <a:ext cx="547688" cy="285750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10741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91AEED-6589-AF4E-2D90-0D8586ED32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use the templates</a:t>
            </a:r>
          </a:p>
        </p:txBody>
      </p:sp>
      <p:pic>
        <p:nvPicPr>
          <p:cNvPr id="5" name="Content Placeholder 4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DA30EEF3-3E1B-D172-AB61-159C5A98C8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94400" y="1371600"/>
            <a:ext cx="8705529" cy="5348288"/>
          </a:xfrm>
        </p:spPr>
      </p:pic>
    </p:spTree>
    <p:extLst>
      <p:ext uri="{BB962C8B-B14F-4D97-AF65-F5344CB8AC3E}">
        <p14:creationId xmlns:p14="http://schemas.microsoft.com/office/powerpoint/2010/main" val="17552119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FA0F1-8DD4-CFB3-C2FE-C4AAB458D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use the templates</a:t>
            </a:r>
          </a:p>
        </p:txBody>
      </p:sp>
      <p:pic>
        <p:nvPicPr>
          <p:cNvPr id="5" name="Content Placeholder 4" descr="Text, letter&#10;&#10;Description automatically generated">
            <a:extLst>
              <a:ext uri="{FF2B5EF4-FFF2-40B4-BE49-F238E27FC236}">
                <a16:creationId xmlns:a16="http://schemas.microsoft.com/office/drawing/2014/main" id="{2B71B0C1-6728-FEE8-5678-241BDD84E5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6793" y="1364334"/>
            <a:ext cx="9770270" cy="4812629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70EDCE6-40E1-82BE-B24C-BADD1E2E6D3F}"/>
              </a:ext>
            </a:extLst>
          </p:cNvPr>
          <p:cNvSpPr txBox="1"/>
          <p:nvPr/>
        </p:nvSpPr>
        <p:spPr>
          <a:xfrm>
            <a:off x="1195387" y="6351073"/>
            <a:ext cx="1051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https://csu-impactb.github.io/CODING-TEAM-BOOKDOWN-/animal-initial-conditions-and-weekly-weights.html</a:t>
            </a:r>
            <a:r>
              <a:rPr lang="en-US" dirty="0"/>
              <a:t> </a:t>
            </a: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87A47C80-F3E1-9E31-19CA-4CB2E6D2618A}"/>
              </a:ext>
            </a:extLst>
          </p:cNvPr>
          <p:cNvSpPr/>
          <p:nvPr/>
        </p:nvSpPr>
        <p:spPr>
          <a:xfrm rot="10800000">
            <a:off x="10627519" y="3943359"/>
            <a:ext cx="547688" cy="285750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55038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FA0F1-8DD4-CFB3-C2FE-C4AAB458D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use the templates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0EDCE6-40E1-82BE-B24C-BADD1E2E6D3F}"/>
              </a:ext>
            </a:extLst>
          </p:cNvPr>
          <p:cNvSpPr txBox="1"/>
          <p:nvPr/>
        </p:nvSpPr>
        <p:spPr>
          <a:xfrm>
            <a:off x="1195387" y="6351073"/>
            <a:ext cx="1051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2"/>
              </a:rPr>
              <a:t>https://csu-impactb.github.io/CODING-TEAM-BOOKDOWN-/animal-initial-conditions-and-weekly-weights.html</a:t>
            </a:r>
            <a:r>
              <a:rPr lang="en-US" dirty="0"/>
              <a:t> </a:t>
            </a:r>
          </a:p>
        </p:txBody>
      </p:sp>
      <p:pic>
        <p:nvPicPr>
          <p:cNvPr id="9" name="Content Placeholder 8" descr="Text, letter&#10;&#10;Description automatically generated">
            <a:extLst>
              <a:ext uri="{FF2B5EF4-FFF2-40B4-BE49-F238E27FC236}">
                <a16:creationId xmlns:a16="http://schemas.microsoft.com/office/drawing/2014/main" id="{25317539-1671-9CA1-661D-CBF52AC0CE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95387" y="1438545"/>
            <a:ext cx="9594787" cy="4748213"/>
          </a:xfrm>
        </p:spPr>
      </p:pic>
      <p:sp>
        <p:nvSpPr>
          <p:cNvPr id="7" name="Right Arrow 6">
            <a:extLst>
              <a:ext uri="{FF2B5EF4-FFF2-40B4-BE49-F238E27FC236}">
                <a16:creationId xmlns:a16="http://schemas.microsoft.com/office/drawing/2014/main" id="{87A47C80-F3E1-9E31-19CA-4CB2E6D2618A}"/>
              </a:ext>
            </a:extLst>
          </p:cNvPr>
          <p:cNvSpPr/>
          <p:nvPr/>
        </p:nvSpPr>
        <p:spPr>
          <a:xfrm rot="10800000">
            <a:off x="10530618" y="2692668"/>
            <a:ext cx="547688" cy="285750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03832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00FA0-D498-7EB4-43B0-7A4F8A8ED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4296" y="329184"/>
            <a:ext cx="6894576" cy="1783080"/>
          </a:xfrm>
        </p:spPr>
        <p:txBody>
          <a:bodyPr anchor="b">
            <a:normAutofit/>
          </a:bodyPr>
          <a:lstStyle/>
          <a:p>
            <a:r>
              <a:rPr lang="en-US" sz="5400" dirty="0"/>
              <a:t>Continuing work on early part of pipeline</a:t>
            </a:r>
          </a:p>
        </p:txBody>
      </p:sp>
      <p:pic>
        <p:nvPicPr>
          <p:cNvPr id="8" name="Content Placeholder 7" descr="A picture containing text, whiteboard, several&#10;&#10;Description automatically generated">
            <a:extLst>
              <a:ext uri="{FF2B5EF4-FFF2-40B4-BE49-F238E27FC236}">
                <a16:creationId xmlns:a16="http://schemas.microsoft.com/office/drawing/2014/main" id="{331E7C39-84C0-EACB-D992-C40E8F7EA5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580"/>
          <a:stretch/>
        </p:blipFill>
        <p:spPr>
          <a:xfrm>
            <a:off x="20" y="1"/>
            <a:ext cx="4052522" cy="6858000"/>
          </a:xfrm>
          <a:custGeom>
            <a:avLst/>
            <a:gdLst/>
            <a:ahLst/>
            <a:cxnLst/>
            <a:rect l="l" t="t" r="r" b="b"/>
            <a:pathLst>
              <a:path w="4052542" h="6858000">
                <a:moveTo>
                  <a:pt x="0" y="0"/>
                </a:moveTo>
                <a:lnTo>
                  <a:pt x="4020923" y="0"/>
                </a:lnTo>
                <a:lnTo>
                  <a:pt x="4022656" y="14697"/>
                </a:lnTo>
                <a:cubicBezTo>
                  <a:pt x="4037606" y="98462"/>
                  <a:pt x="4035072" y="183369"/>
                  <a:pt x="4039126" y="267642"/>
                </a:cubicBezTo>
                <a:cubicBezTo>
                  <a:pt x="4043941" y="370699"/>
                  <a:pt x="4037860" y="474136"/>
                  <a:pt x="4035579" y="577446"/>
                </a:cubicBezTo>
                <a:cubicBezTo>
                  <a:pt x="4033805" y="665399"/>
                  <a:pt x="4025063" y="753226"/>
                  <a:pt x="4027724" y="841306"/>
                </a:cubicBezTo>
                <a:cubicBezTo>
                  <a:pt x="4027914" y="844352"/>
                  <a:pt x="4027914" y="847398"/>
                  <a:pt x="4027724" y="850444"/>
                </a:cubicBezTo>
                <a:cubicBezTo>
                  <a:pt x="4019615" y="947281"/>
                  <a:pt x="4019615" y="1044626"/>
                  <a:pt x="4027724" y="1141464"/>
                </a:cubicBezTo>
                <a:cubicBezTo>
                  <a:pt x="4030296" y="1181772"/>
                  <a:pt x="4029574" y="1222221"/>
                  <a:pt x="4025570" y="1262415"/>
                </a:cubicBezTo>
                <a:cubicBezTo>
                  <a:pt x="4021769" y="1313563"/>
                  <a:pt x="4009606" y="1365472"/>
                  <a:pt x="4018348" y="1416238"/>
                </a:cubicBezTo>
                <a:cubicBezTo>
                  <a:pt x="4024037" y="1458058"/>
                  <a:pt x="4027166" y="1500194"/>
                  <a:pt x="4027724" y="1542394"/>
                </a:cubicBezTo>
                <a:cubicBezTo>
                  <a:pt x="4032158" y="1636820"/>
                  <a:pt x="4027977" y="1731753"/>
                  <a:pt x="4026330" y="1826433"/>
                </a:cubicBezTo>
                <a:cubicBezTo>
                  <a:pt x="4024556" y="1936724"/>
                  <a:pt x="4027344" y="2047015"/>
                  <a:pt x="4018475" y="2157432"/>
                </a:cubicBezTo>
                <a:cubicBezTo>
                  <a:pt x="4013597" y="2246629"/>
                  <a:pt x="4013597" y="2336029"/>
                  <a:pt x="4018475" y="2425226"/>
                </a:cubicBezTo>
                <a:cubicBezTo>
                  <a:pt x="4020882" y="2506961"/>
                  <a:pt x="4033172" y="2587934"/>
                  <a:pt x="4031145" y="2670557"/>
                </a:cubicBezTo>
                <a:cubicBezTo>
                  <a:pt x="4028737" y="2766886"/>
                  <a:pt x="4017335" y="2862962"/>
                  <a:pt x="4020882" y="2959546"/>
                </a:cubicBezTo>
                <a:cubicBezTo>
                  <a:pt x="4022529" y="3005617"/>
                  <a:pt x="4022656" y="3051688"/>
                  <a:pt x="4023543" y="3097758"/>
                </a:cubicBezTo>
                <a:cubicBezTo>
                  <a:pt x="4024683" y="3153221"/>
                  <a:pt x="4034692" y="3208556"/>
                  <a:pt x="4029117" y="3263892"/>
                </a:cubicBezTo>
                <a:cubicBezTo>
                  <a:pt x="4019869" y="3356161"/>
                  <a:pt x="3995923" y="3446906"/>
                  <a:pt x="4010873" y="3541459"/>
                </a:cubicBezTo>
                <a:cubicBezTo>
                  <a:pt x="4019108" y="3593495"/>
                  <a:pt x="4028357" y="3645658"/>
                  <a:pt x="4033172" y="3698201"/>
                </a:cubicBezTo>
                <a:cubicBezTo>
                  <a:pt x="4037353" y="3745160"/>
                  <a:pt x="4047868" y="3792881"/>
                  <a:pt x="4039886" y="3839586"/>
                </a:cubicBezTo>
                <a:cubicBezTo>
                  <a:pt x="4033045" y="3879565"/>
                  <a:pt x="4036592" y="3919544"/>
                  <a:pt x="4031271" y="3959523"/>
                </a:cubicBezTo>
                <a:cubicBezTo>
                  <a:pt x="4024303" y="4011939"/>
                  <a:pt x="4020629" y="4065244"/>
                  <a:pt x="4015308" y="4118042"/>
                </a:cubicBezTo>
                <a:cubicBezTo>
                  <a:pt x="4010620" y="4165889"/>
                  <a:pt x="4006946" y="4213610"/>
                  <a:pt x="4019615" y="4258539"/>
                </a:cubicBezTo>
                <a:cubicBezTo>
                  <a:pt x="4050656" y="4371622"/>
                  <a:pt x="4033679" y="4484070"/>
                  <a:pt x="4022023" y="4596391"/>
                </a:cubicBezTo>
                <a:cubicBezTo>
                  <a:pt x="4016321" y="4650965"/>
                  <a:pt x="4007959" y="4708712"/>
                  <a:pt x="4020629" y="4758718"/>
                </a:cubicBezTo>
                <a:cubicBezTo>
                  <a:pt x="4043941" y="4847432"/>
                  <a:pt x="4025697" y="4931705"/>
                  <a:pt x="4015561" y="5016866"/>
                </a:cubicBezTo>
                <a:cubicBezTo>
                  <a:pt x="4003335" y="5100174"/>
                  <a:pt x="4005096" y="5184929"/>
                  <a:pt x="4020756" y="5267654"/>
                </a:cubicBezTo>
                <a:cubicBezTo>
                  <a:pt x="4033172" y="5326035"/>
                  <a:pt x="4033172" y="5385432"/>
                  <a:pt x="4034692" y="5444194"/>
                </a:cubicBezTo>
                <a:cubicBezTo>
                  <a:pt x="4035579" y="5481001"/>
                  <a:pt x="4022023" y="5518441"/>
                  <a:pt x="4013027" y="5555120"/>
                </a:cubicBezTo>
                <a:cubicBezTo>
                  <a:pt x="3996937" y="5621371"/>
                  <a:pt x="3991109" y="5688636"/>
                  <a:pt x="4013027" y="5753237"/>
                </a:cubicBezTo>
                <a:cubicBezTo>
                  <a:pt x="4043561" y="5842713"/>
                  <a:pt x="4061045" y="5932189"/>
                  <a:pt x="4048375" y="6026870"/>
                </a:cubicBezTo>
                <a:cubicBezTo>
                  <a:pt x="4041027" y="6085251"/>
                  <a:pt x="4039380" y="6144902"/>
                  <a:pt x="4028357" y="6202522"/>
                </a:cubicBezTo>
                <a:cubicBezTo>
                  <a:pt x="4010240" y="6298091"/>
                  <a:pt x="4016701" y="6393024"/>
                  <a:pt x="4031145" y="6487196"/>
                </a:cubicBezTo>
                <a:cubicBezTo>
                  <a:pt x="4041293" y="6565885"/>
                  <a:pt x="4042395" y="6645474"/>
                  <a:pt x="4034439" y="6724403"/>
                </a:cubicBezTo>
                <a:lnTo>
                  <a:pt x="402520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41E5171D-0EF4-5D19-E3DD-DF6E33863F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6" y="2706624"/>
            <a:ext cx="6894576" cy="3483864"/>
          </a:xfrm>
        </p:spPr>
        <p:txBody>
          <a:bodyPr>
            <a:normAutofit/>
          </a:bodyPr>
          <a:lstStyle/>
          <a:p>
            <a:r>
              <a:rPr lang="en-US" sz="2200" dirty="0"/>
              <a:t>Create a web “dashboard” for the report from the report template file, rather than a static Word document</a:t>
            </a:r>
          </a:p>
          <a:p>
            <a:r>
              <a:rPr lang="en-US" sz="2200" dirty="0"/>
              <a:t>Automate so data can be stored in common lab storage (</a:t>
            </a:r>
            <a:r>
              <a:rPr lang="en-US" sz="2200" dirty="0" err="1"/>
              <a:t>RStor</a:t>
            </a:r>
            <a:r>
              <a:rPr lang="en-US" sz="2200" dirty="0"/>
              <a:t>, Microsoft Teams) and report will be generated based on recent saved data</a:t>
            </a:r>
          </a:p>
          <a:p>
            <a:r>
              <a:rPr lang="en-US" sz="2200" dirty="0"/>
              <a:t>Integrate and respond to suggestions by Seattle team</a:t>
            </a:r>
          </a:p>
        </p:txBody>
      </p:sp>
    </p:spTree>
    <p:extLst>
      <p:ext uri="{BB962C8B-B14F-4D97-AF65-F5344CB8AC3E}">
        <p14:creationId xmlns:p14="http://schemas.microsoft.com/office/powerpoint/2010/main" val="26162313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5A97E-8748-D495-D539-9C35AAB61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Report dashboard</a:t>
            </a:r>
          </a:p>
        </p:txBody>
      </p:sp>
      <p:pic>
        <p:nvPicPr>
          <p:cNvPr id="6" name="Content Placeholder 7" descr="A picture containing text, whiteboard, several&#10;&#10;Description automatically generated">
            <a:extLst>
              <a:ext uri="{FF2B5EF4-FFF2-40B4-BE49-F238E27FC236}">
                <a16:creationId xmlns:a16="http://schemas.microsoft.com/office/drawing/2014/main" id="{73638C83-CD3D-2177-E225-419A2060F2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t="2484" r="1" b="61890"/>
          <a:stretch/>
        </p:blipFill>
        <p:spPr>
          <a:xfrm>
            <a:off x="9753618" y="240933"/>
            <a:ext cx="2390757" cy="1449755"/>
          </a:xfrm>
          <a:custGeom>
            <a:avLst/>
            <a:gdLst/>
            <a:ahLst/>
            <a:cxnLst/>
            <a:rect l="l" t="t" r="r" b="b"/>
            <a:pathLst>
              <a:path w="4052542" h="6858000">
                <a:moveTo>
                  <a:pt x="0" y="0"/>
                </a:moveTo>
                <a:lnTo>
                  <a:pt x="4020923" y="0"/>
                </a:lnTo>
                <a:lnTo>
                  <a:pt x="4022656" y="14697"/>
                </a:lnTo>
                <a:cubicBezTo>
                  <a:pt x="4037606" y="98462"/>
                  <a:pt x="4035072" y="183369"/>
                  <a:pt x="4039126" y="267642"/>
                </a:cubicBezTo>
                <a:cubicBezTo>
                  <a:pt x="4043941" y="370699"/>
                  <a:pt x="4037860" y="474136"/>
                  <a:pt x="4035579" y="577446"/>
                </a:cubicBezTo>
                <a:cubicBezTo>
                  <a:pt x="4033805" y="665399"/>
                  <a:pt x="4025063" y="753226"/>
                  <a:pt x="4027724" y="841306"/>
                </a:cubicBezTo>
                <a:cubicBezTo>
                  <a:pt x="4027914" y="844352"/>
                  <a:pt x="4027914" y="847398"/>
                  <a:pt x="4027724" y="850444"/>
                </a:cubicBezTo>
                <a:cubicBezTo>
                  <a:pt x="4019615" y="947281"/>
                  <a:pt x="4019615" y="1044626"/>
                  <a:pt x="4027724" y="1141464"/>
                </a:cubicBezTo>
                <a:cubicBezTo>
                  <a:pt x="4030296" y="1181772"/>
                  <a:pt x="4029574" y="1222221"/>
                  <a:pt x="4025570" y="1262415"/>
                </a:cubicBezTo>
                <a:cubicBezTo>
                  <a:pt x="4021769" y="1313563"/>
                  <a:pt x="4009606" y="1365472"/>
                  <a:pt x="4018348" y="1416238"/>
                </a:cubicBezTo>
                <a:cubicBezTo>
                  <a:pt x="4024037" y="1458058"/>
                  <a:pt x="4027166" y="1500194"/>
                  <a:pt x="4027724" y="1542394"/>
                </a:cubicBezTo>
                <a:cubicBezTo>
                  <a:pt x="4032158" y="1636820"/>
                  <a:pt x="4027977" y="1731753"/>
                  <a:pt x="4026330" y="1826433"/>
                </a:cubicBezTo>
                <a:cubicBezTo>
                  <a:pt x="4024556" y="1936724"/>
                  <a:pt x="4027344" y="2047015"/>
                  <a:pt x="4018475" y="2157432"/>
                </a:cubicBezTo>
                <a:cubicBezTo>
                  <a:pt x="4013597" y="2246629"/>
                  <a:pt x="4013597" y="2336029"/>
                  <a:pt x="4018475" y="2425226"/>
                </a:cubicBezTo>
                <a:cubicBezTo>
                  <a:pt x="4020882" y="2506961"/>
                  <a:pt x="4033172" y="2587934"/>
                  <a:pt x="4031145" y="2670557"/>
                </a:cubicBezTo>
                <a:cubicBezTo>
                  <a:pt x="4028737" y="2766886"/>
                  <a:pt x="4017335" y="2862962"/>
                  <a:pt x="4020882" y="2959546"/>
                </a:cubicBezTo>
                <a:cubicBezTo>
                  <a:pt x="4022529" y="3005617"/>
                  <a:pt x="4022656" y="3051688"/>
                  <a:pt x="4023543" y="3097758"/>
                </a:cubicBezTo>
                <a:cubicBezTo>
                  <a:pt x="4024683" y="3153221"/>
                  <a:pt x="4034692" y="3208556"/>
                  <a:pt x="4029117" y="3263892"/>
                </a:cubicBezTo>
                <a:cubicBezTo>
                  <a:pt x="4019869" y="3356161"/>
                  <a:pt x="3995923" y="3446906"/>
                  <a:pt x="4010873" y="3541459"/>
                </a:cubicBezTo>
                <a:cubicBezTo>
                  <a:pt x="4019108" y="3593495"/>
                  <a:pt x="4028357" y="3645658"/>
                  <a:pt x="4033172" y="3698201"/>
                </a:cubicBezTo>
                <a:cubicBezTo>
                  <a:pt x="4037353" y="3745160"/>
                  <a:pt x="4047868" y="3792881"/>
                  <a:pt x="4039886" y="3839586"/>
                </a:cubicBezTo>
                <a:cubicBezTo>
                  <a:pt x="4033045" y="3879565"/>
                  <a:pt x="4036592" y="3919544"/>
                  <a:pt x="4031271" y="3959523"/>
                </a:cubicBezTo>
                <a:cubicBezTo>
                  <a:pt x="4024303" y="4011939"/>
                  <a:pt x="4020629" y="4065244"/>
                  <a:pt x="4015308" y="4118042"/>
                </a:cubicBezTo>
                <a:cubicBezTo>
                  <a:pt x="4010620" y="4165889"/>
                  <a:pt x="4006946" y="4213610"/>
                  <a:pt x="4019615" y="4258539"/>
                </a:cubicBezTo>
                <a:cubicBezTo>
                  <a:pt x="4050656" y="4371622"/>
                  <a:pt x="4033679" y="4484070"/>
                  <a:pt x="4022023" y="4596391"/>
                </a:cubicBezTo>
                <a:cubicBezTo>
                  <a:pt x="4016321" y="4650965"/>
                  <a:pt x="4007959" y="4708712"/>
                  <a:pt x="4020629" y="4758718"/>
                </a:cubicBezTo>
                <a:cubicBezTo>
                  <a:pt x="4043941" y="4847432"/>
                  <a:pt x="4025697" y="4931705"/>
                  <a:pt x="4015561" y="5016866"/>
                </a:cubicBezTo>
                <a:cubicBezTo>
                  <a:pt x="4003335" y="5100174"/>
                  <a:pt x="4005096" y="5184929"/>
                  <a:pt x="4020756" y="5267654"/>
                </a:cubicBezTo>
                <a:cubicBezTo>
                  <a:pt x="4033172" y="5326035"/>
                  <a:pt x="4033172" y="5385432"/>
                  <a:pt x="4034692" y="5444194"/>
                </a:cubicBezTo>
                <a:cubicBezTo>
                  <a:pt x="4035579" y="5481001"/>
                  <a:pt x="4022023" y="5518441"/>
                  <a:pt x="4013027" y="5555120"/>
                </a:cubicBezTo>
                <a:cubicBezTo>
                  <a:pt x="3996937" y="5621371"/>
                  <a:pt x="3991109" y="5688636"/>
                  <a:pt x="4013027" y="5753237"/>
                </a:cubicBezTo>
                <a:cubicBezTo>
                  <a:pt x="4043561" y="5842713"/>
                  <a:pt x="4061045" y="5932189"/>
                  <a:pt x="4048375" y="6026870"/>
                </a:cubicBezTo>
                <a:cubicBezTo>
                  <a:pt x="4041027" y="6085251"/>
                  <a:pt x="4039380" y="6144902"/>
                  <a:pt x="4028357" y="6202522"/>
                </a:cubicBezTo>
                <a:cubicBezTo>
                  <a:pt x="4010240" y="6298091"/>
                  <a:pt x="4016701" y="6393024"/>
                  <a:pt x="4031145" y="6487196"/>
                </a:cubicBezTo>
                <a:cubicBezTo>
                  <a:pt x="4041293" y="6565885"/>
                  <a:pt x="4042395" y="6645474"/>
                  <a:pt x="4034439" y="6724403"/>
                </a:cubicBezTo>
                <a:lnTo>
                  <a:pt x="402520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8" name="Content Placeholder 7" descr="Graphical user interface&#10;&#10;Description automatically generated">
            <a:extLst>
              <a:ext uri="{FF2B5EF4-FFF2-40B4-BE49-F238E27FC236}">
                <a16:creationId xmlns:a16="http://schemas.microsoft.com/office/drawing/2014/main" id="{AEF81838-F95B-8D0F-6EDC-6CF095E6AE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61949" y="1401588"/>
            <a:ext cx="9581462" cy="5351490"/>
          </a:xfrm>
        </p:spPr>
      </p:pic>
    </p:spTree>
    <p:extLst>
      <p:ext uri="{BB962C8B-B14F-4D97-AF65-F5344CB8AC3E}">
        <p14:creationId xmlns:p14="http://schemas.microsoft.com/office/powerpoint/2010/main" val="11497637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F39136D-1B07-04FD-2EF1-2B950B0FAC30}"/>
              </a:ext>
            </a:extLst>
          </p:cNvPr>
          <p:cNvSpPr txBox="1"/>
          <p:nvPr/>
        </p:nvSpPr>
        <p:spPr>
          <a:xfrm>
            <a:off x="823356" y="296883"/>
            <a:ext cx="105452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Apple Braille" pitchFamily="2" charset="0"/>
              </a:rPr>
              <a:t>Tracking mouse weight live by connecting to Microsoft Teams</a:t>
            </a:r>
          </a:p>
        </p:txBody>
      </p:sp>
      <p:pic>
        <p:nvPicPr>
          <p:cNvPr id="6" name="Picture 5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15748082-5361-ABEB-29D7-9D76760160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537" y="1371765"/>
            <a:ext cx="2675691" cy="1603004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D8C02F6-1A48-7B7A-09E8-CAAA3032D92C}"/>
              </a:ext>
            </a:extLst>
          </p:cNvPr>
          <p:cNvCxnSpPr>
            <a:cxnSpLocks/>
          </p:cNvCxnSpPr>
          <p:nvPr/>
        </p:nvCxnSpPr>
        <p:spPr>
          <a:xfrm>
            <a:off x="1413164" y="3060865"/>
            <a:ext cx="0" cy="73627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27A33B54-BE03-37F8-705D-A70B37A2D7D8}"/>
              </a:ext>
            </a:extLst>
          </p:cNvPr>
          <p:cNvSpPr txBox="1"/>
          <p:nvPr/>
        </p:nvSpPr>
        <p:spPr>
          <a:xfrm>
            <a:off x="957944" y="3797136"/>
            <a:ext cx="910439" cy="46166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ysClr val="windowText" lastClr="000000"/>
                </a:solidFill>
                <a:latin typeface="Apple Braille" pitchFamily="2" charset="0"/>
              </a:rPr>
              <a:t>Files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03BFD42-8505-105B-1265-3D2BD6168EEC}"/>
              </a:ext>
            </a:extLst>
          </p:cNvPr>
          <p:cNvSpPr txBox="1"/>
          <p:nvPr/>
        </p:nvSpPr>
        <p:spPr>
          <a:xfrm>
            <a:off x="550224" y="4733143"/>
            <a:ext cx="2046513" cy="46166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ysClr val="windowText" lastClr="000000"/>
                </a:solidFill>
                <a:latin typeface="Apple Braille" pitchFamily="2" charset="0"/>
              </a:rPr>
              <a:t>Body weight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B570EE5-3275-5BD9-F27B-AD26BE0A947A}"/>
              </a:ext>
            </a:extLst>
          </p:cNvPr>
          <p:cNvCxnSpPr>
            <a:cxnSpLocks/>
          </p:cNvCxnSpPr>
          <p:nvPr/>
        </p:nvCxnSpPr>
        <p:spPr>
          <a:xfrm>
            <a:off x="1413163" y="4284113"/>
            <a:ext cx="0" cy="44903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04729F0-FD18-B625-F6F9-3D5F4194B2E2}"/>
              </a:ext>
            </a:extLst>
          </p:cNvPr>
          <p:cNvCxnSpPr>
            <a:cxnSpLocks/>
          </p:cNvCxnSpPr>
          <p:nvPr/>
        </p:nvCxnSpPr>
        <p:spPr>
          <a:xfrm flipV="1">
            <a:off x="2596737" y="3878743"/>
            <a:ext cx="1904257" cy="109155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RStudio Logo Usage Guidelines - RStudio">
            <a:extLst>
              <a:ext uri="{FF2B5EF4-FFF2-40B4-BE49-F238E27FC236}">
                <a16:creationId xmlns:a16="http://schemas.microsoft.com/office/drawing/2014/main" id="{F4C5ADAA-8265-836A-EC2E-C041E5FAC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1275" y="3024789"/>
            <a:ext cx="2471592" cy="867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F2DE440-8189-3280-4E7C-ED1F184FF24F}"/>
              </a:ext>
            </a:extLst>
          </p:cNvPr>
          <p:cNvCxnSpPr>
            <a:cxnSpLocks/>
          </p:cNvCxnSpPr>
          <p:nvPr/>
        </p:nvCxnSpPr>
        <p:spPr>
          <a:xfrm>
            <a:off x="3254345" y="2438869"/>
            <a:ext cx="1186544" cy="73627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B3B1F29-1E1B-3BDC-23C4-9A57FBE2E09A}"/>
              </a:ext>
            </a:extLst>
          </p:cNvPr>
          <p:cNvCxnSpPr>
            <a:cxnSpLocks/>
          </p:cNvCxnSpPr>
          <p:nvPr/>
        </p:nvCxnSpPr>
        <p:spPr>
          <a:xfrm>
            <a:off x="6970814" y="3482209"/>
            <a:ext cx="2398818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521595F9-70AF-DB13-B6DE-1CEDE32A1855}"/>
              </a:ext>
            </a:extLst>
          </p:cNvPr>
          <p:cNvSpPr txBox="1"/>
          <p:nvPr/>
        </p:nvSpPr>
        <p:spPr>
          <a:xfrm>
            <a:off x="6693721" y="2721114"/>
            <a:ext cx="29015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Apple Braille" pitchFamily="2" charset="0"/>
              </a:rPr>
              <a:t>Data cleaning and Processing</a:t>
            </a:r>
          </a:p>
        </p:txBody>
      </p:sp>
      <p:pic>
        <p:nvPicPr>
          <p:cNvPr id="31" name="Picture 30" descr="Chart, box and whisker chart&#10;&#10;Description automatically generated">
            <a:extLst>
              <a:ext uri="{FF2B5EF4-FFF2-40B4-BE49-F238E27FC236}">
                <a16:creationId xmlns:a16="http://schemas.microsoft.com/office/drawing/2014/main" id="{4BD70BD7-9961-0559-D83E-C4F6937119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84673" y="2484096"/>
            <a:ext cx="2588326" cy="1996225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BF9430BD-41A8-C976-1EBA-8A6F53253BEE}"/>
              </a:ext>
            </a:extLst>
          </p:cNvPr>
          <p:cNvSpPr txBox="1"/>
          <p:nvPr/>
        </p:nvSpPr>
        <p:spPr>
          <a:xfrm>
            <a:off x="9171457" y="1449883"/>
            <a:ext cx="29015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Apple Braille" pitchFamily="2" charset="0"/>
              </a:rPr>
              <a:t>Data visualization and live data tracking</a:t>
            </a:r>
          </a:p>
        </p:txBody>
      </p:sp>
    </p:spTree>
    <p:extLst>
      <p:ext uri="{BB962C8B-B14F-4D97-AF65-F5344CB8AC3E}">
        <p14:creationId xmlns:p14="http://schemas.microsoft.com/office/powerpoint/2010/main" val="25489396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600FA0-D498-7EB4-43B0-7A4F8A8ED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4296" y="329184"/>
            <a:ext cx="6894576" cy="1783080"/>
          </a:xfrm>
        </p:spPr>
        <p:txBody>
          <a:bodyPr anchor="b">
            <a:normAutofit/>
          </a:bodyPr>
          <a:lstStyle/>
          <a:p>
            <a:r>
              <a:rPr lang="en-US" sz="5400"/>
              <a:t>Later steps</a:t>
            </a:r>
          </a:p>
        </p:txBody>
      </p:sp>
      <p:pic>
        <p:nvPicPr>
          <p:cNvPr id="8" name="Content Placeholder 7" descr="A picture containing text, whiteboard, several&#10;&#10;Description automatically generated">
            <a:extLst>
              <a:ext uri="{FF2B5EF4-FFF2-40B4-BE49-F238E27FC236}">
                <a16:creationId xmlns:a16="http://schemas.microsoft.com/office/drawing/2014/main" id="{331E7C39-84C0-EACB-D992-C40E8F7EA5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580"/>
          <a:stretch/>
        </p:blipFill>
        <p:spPr>
          <a:xfrm>
            <a:off x="20" y="1"/>
            <a:ext cx="4052522" cy="6858000"/>
          </a:xfrm>
          <a:custGeom>
            <a:avLst/>
            <a:gdLst/>
            <a:ahLst/>
            <a:cxnLst/>
            <a:rect l="l" t="t" r="r" b="b"/>
            <a:pathLst>
              <a:path w="4052542" h="6858000">
                <a:moveTo>
                  <a:pt x="0" y="0"/>
                </a:moveTo>
                <a:lnTo>
                  <a:pt x="4020923" y="0"/>
                </a:lnTo>
                <a:lnTo>
                  <a:pt x="4022656" y="14697"/>
                </a:lnTo>
                <a:cubicBezTo>
                  <a:pt x="4037606" y="98462"/>
                  <a:pt x="4035072" y="183369"/>
                  <a:pt x="4039126" y="267642"/>
                </a:cubicBezTo>
                <a:cubicBezTo>
                  <a:pt x="4043941" y="370699"/>
                  <a:pt x="4037860" y="474136"/>
                  <a:pt x="4035579" y="577446"/>
                </a:cubicBezTo>
                <a:cubicBezTo>
                  <a:pt x="4033805" y="665399"/>
                  <a:pt x="4025063" y="753226"/>
                  <a:pt x="4027724" y="841306"/>
                </a:cubicBezTo>
                <a:cubicBezTo>
                  <a:pt x="4027914" y="844352"/>
                  <a:pt x="4027914" y="847398"/>
                  <a:pt x="4027724" y="850444"/>
                </a:cubicBezTo>
                <a:cubicBezTo>
                  <a:pt x="4019615" y="947281"/>
                  <a:pt x="4019615" y="1044626"/>
                  <a:pt x="4027724" y="1141464"/>
                </a:cubicBezTo>
                <a:cubicBezTo>
                  <a:pt x="4030296" y="1181772"/>
                  <a:pt x="4029574" y="1222221"/>
                  <a:pt x="4025570" y="1262415"/>
                </a:cubicBezTo>
                <a:cubicBezTo>
                  <a:pt x="4021769" y="1313563"/>
                  <a:pt x="4009606" y="1365472"/>
                  <a:pt x="4018348" y="1416238"/>
                </a:cubicBezTo>
                <a:cubicBezTo>
                  <a:pt x="4024037" y="1458058"/>
                  <a:pt x="4027166" y="1500194"/>
                  <a:pt x="4027724" y="1542394"/>
                </a:cubicBezTo>
                <a:cubicBezTo>
                  <a:pt x="4032158" y="1636820"/>
                  <a:pt x="4027977" y="1731753"/>
                  <a:pt x="4026330" y="1826433"/>
                </a:cubicBezTo>
                <a:cubicBezTo>
                  <a:pt x="4024556" y="1936724"/>
                  <a:pt x="4027344" y="2047015"/>
                  <a:pt x="4018475" y="2157432"/>
                </a:cubicBezTo>
                <a:cubicBezTo>
                  <a:pt x="4013597" y="2246629"/>
                  <a:pt x="4013597" y="2336029"/>
                  <a:pt x="4018475" y="2425226"/>
                </a:cubicBezTo>
                <a:cubicBezTo>
                  <a:pt x="4020882" y="2506961"/>
                  <a:pt x="4033172" y="2587934"/>
                  <a:pt x="4031145" y="2670557"/>
                </a:cubicBezTo>
                <a:cubicBezTo>
                  <a:pt x="4028737" y="2766886"/>
                  <a:pt x="4017335" y="2862962"/>
                  <a:pt x="4020882" y="2959546"/>
                </a:cubicBezTo>
                <a:cubicBezTo>
                  <a:pt x="4022529" y="3005617"/>
                  <a:pt x="4022656" y="3051688"/>
                  <a:pt x="4023543" y="3097758"/>
                </a:cubicBezTo>
                <a:cubicBezTo>
                  <a:pt x="4024683" y="3153221"/>
                  <a:pt x="4034692" y="3208556"/>
                  <a:pt x="4029117" y="3263892"/>
                </a:cubicBezTo>
                <a:cubicBezTo>
                  <a:pt x="4019869" y="3356161"/>
                  <a:pt x="3995923" y="3446906"/>
                  <a:pt x="4010873" y="3541459"/>
                </a:cubicBezTo>
                <a:cubicBezTo>
                  <a:pt x="4019108" y="3593495"/>
                  <a:pt x="4028357" y="3645658"/>
                  <a:pt x="4033172" y="3698201"/>
                </a:cubicBezTo>
                <a:cubicBezTo>
                  <a:pt x="4037353" y="3745160"/>
                  <a:pt x="4047868" y="3792881"/>
                  <a:pt x="4039886" y="3839586"/>
                </a:cubicBezTo>
                <a:cubicBezTo>
                  <a:pt x="4033045" y="3879565"/>
                  <a:pt x="4036592" y="3919544"/>
                  <a:pt x="4031271" y="3959523"/>
                </a:cubicBezTo>
                <a:cubicBezTo>
                  <a:pt x="4024303" y="4011939"/>
                  <a:pt x="4020629" y="4065244"/>
                  <a:pt x="4015308" y="4118042"/>
                </a:cubicBezTo>
                <a:cubicBezTo>
                  <a:pt x="4010620" y="4165889"/>
                  <a:pt x="4006946" y="4213610"/>
                  <a:pt x="4019615" y="4258539"/>
                </a:cubicBezTo>
                <a:cubicBezTo>
                  <a:pt x="4050656" y="4371622"/>
                  <a:pt x="4033679" y="4484070"/>
                  <a:pt x="4022023" y="4596391"/>
                </a:cubicBezTo>
                <a:cubicBezTo>
                  <a:pt x="4016321" y="4650965"/>
                  <a:pt x="4007959" y="4708712"/>
                  <a:pt x="4020629" y="4758718"/>
                </a:cubicBezTo>
                <a:cubicBezTo>
                  <a:pt x="4043941" y="4847432"/>
                  <a:pt x="4025697" y="4931705"/>
                  <a:pt x="4015561" y="5016866"/>
                </a:cubicBezTo>
                <a:cubicBezTo>
                  <a:pt x="4003335" y="5100174"/>
                  <a:pt x="4005096" y="5184929"/>
                  <a:pt x="4020756" y="5267654"/>
                </a:cubicBezTo>
                <a:cubicBezTo>
                  <a:pt x="4033172" y="5326035"/>
                  <a:pt x="4033172" y="5385432"/>
                  <a:pt x="4034692" y="5444194"/>
                </a:cubicBezTo>
                <a:cubicBezTo>
                  <a:pt x="4035579" y="5481001"/>
                  <a:pt x="4022023" y="5518441"/>
                  <a:pt x="4013027" y="5555120"/>
                </a:cubicBezTo>
                <a:cubicBezTo>
                  <a:pt x="3996937" y="5621371"/>
                  <a:pt x="3991109" y="5688636"/>
                  <a:pt x="4013027" y="5753237"/>
                </a:cubicBezTo>
                <a:cubicBezTo>
                  <a:pt x="4043561" y="5842713"/>
                  <a:pt x="4061045" y="5932189"/>
                  <a:pt x="4048375" y="6026870"/>
                </a:cubicBezTo>
                <a:cubicBezTo>
                  <a:pt x="4041027" y="6085251"/>
                  <a:pt x="4039380" y="6144902"/>
                  <a:pt x="4028357" y="6202522"/>
                </a:cubicBezTo>
                <a:cubicBezTo>
                  <a:pt x="4010240" y="6298091"/>
                  <a:pt x="4016701" y="6393024"/>
                  <a:pt x="4031145" y="6487196"/>
                </a:cubicBezTo>
                <a:cubicBezTo>
                  <a:pt x="4041293" y="6565885"/>
                  <a:pt x="4042395" y="6645474"/>
                  <a:pt x="4034439" y="6724403"/>
                </a:cubicBezTo>
                <a:lnTo>
                  <a:pt x="402520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7" name="sketchy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23957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41E5171D-0EF4-5D19-E3DD-DF6E33863F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6" y="2706624"/>
            <a:ext cx="6894576" cy="3483864"/>
          </a:xfrm>
        </p:spPr>
        <p:txBody>
          <a:bodyPr>
            <a:normAutofit/>
          </a:bodyPr>
          <a:lstStyle/>
          <a:p>
            <a:r>
              <a:rPr lang="en-US" sz="2200" dirty="0"/>
              <a:t>Standardize to allow integration across CSU experiments (CDISC / SDTM–style data model)</a:t>
            </a:r>
          </a:p>
          <a:p>
            <a:r>
              <a:rPr lang="en-US" sz="2200" dirty="0"/>
              <a:t>Standardize to share across institutes for the project (</a:t>
            </a:r>
            <a:r>
              <a:rPr lang="en-US" sz="2200" dirty="0" err="1"/>
              <a:t>ImmPort</a:t>
            </a:r>
            <a:r>
              <a:rPr lang="en-US" sz="2200" dirty="0"/>
              <a:t>-appropriate data model)</a:t>
            </a:r>
          </a:p>
          <a:p>
            <a:r>
              <a:rPr lang="en-US" sz="2200" dirty="0"/>
              <a:t>Use </a:t>
            </a:r>
            <a:r>
              <a:rPr lang="en-US" sz="2200" dirty="0" err="1"/>
              <a:t>ImmPort</a:t>
            </a:r>
            <a:r>
              <a:rPr lang="en-US" sz="2200" dirty="0"/>
              <a:t> to store data from all institutes and to share the data following publication</a:t>
            </a:r>
          </a:p>
          <a:p>
            <a:r>
              <a:rPr lang="en-US" sz="2200" dirty="0"/>
              <a:t>R package allows access to </a:t>
            </a:r>
            <a:r>
              <a:rPr lang="en-US" sz="2200" dirty="0" err="1"/>
              <a:t>ImmPort</a:t>
            </a:r>
            <a:r>
              <a:rPr lang="en-US" sz="2200" dirty="0"/>
              <a:t> data through an API, allowing us to work flexibly with data stored there</a:t>
            </a:r>
          </a:p>
        </p:txBody>
      </p:sp>
    </p:spTree>
    <p:extLst>
      <p:ext uri="{BB962C8B-B14F-4D97-AF65-F5344CB8AC3E}">
        <p14:creationId xmlns:p14="http://schemas.microsoft.com/office/powerpoint/2010/main" val="20667208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Diagram, timeline&#10;&#10;Description automatically generated">
            <a:extLst>
              <a:ext uri="{FF2B5EF4-FFF2-40B4-BE49-F238E27FC236}">
                <a16:creationId xmlns:a16="http://schemas.microsoft.com/office/drawing/2014/main" id="{959E3911-24CF-ADD5-F9B7-5C7BC27940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6984" y="643467"/>
            <a:ext cx="8538032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8888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D258FE-39C3-EFD2-FC0B-7A53DCAC7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CDISC/STDM: Data Organized into Domains</a:t>
            </a:r>
          </a:p>
        </p:txBody>
      </p:sp>
      <p:pic>
        <p:nvPicPr>
          <p:cNvPr id="5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C1EB550D-E4B8-C2A5-2539-2AE84CD0D4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63272" y="1825625"/>
            <a:ext cx="7865456" cy="4351338"/>
          </a:xfrm>
        </p:spPr>
      </p:pic>
    </p:spTree>
    <p:extLst>
      <p:ext uri="{BB962C8B-B14F-4D97-AF65-F5344CB8AC3E}">
        <p14:creationId xmlns:p14="http://schemas.microsoft.com/office/powerpoint/2010/main" val="27373769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760B3-C5FB-A579-28B1-229AD29261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4429539" cy="678484"/>
          </a:xfrm>
        </p:spPr>
        <p:txBody>
          <a:bodyPr>
            <a:normAutofit/>
          </a:bodyPr>
          <a:lstStyle/>
          <a:p>
            <a:r>
              <a:rPr lang="en-US" sz="3200" dirty="0"/>
              <a:t>Demographics (DM)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635A96B-2E58-4D7C-3117-7250493FBA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82434" y="1151254"/>
            <a:ext cx="9331393" cy="4983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436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Graphical user interface, application, table, Excel&#10;&#10;Description automatically generated">
            <a:extLst>
              <a:ext uri="{FF2B5EF4-FFF2-40B4-BE49-F238E27FC236}">
                <a16:creationId xmlns:a16="http://schemas.microsoft.com/office/drawing/2014/main" id="{9920EB79-355A-E1E9-C912-B114694B5D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5748" y="1043609"/>
            <a:ext cx="11449066" cy="4978400"/>
          </a:xfr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88F42E66-1EAB-0408-A573-BAABEFDF75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4240696" cy="787814"/>
          </a:xfrm>
        </p:spPr>
        <p:txBody>
          <a:bodyPr>
            <a:normAutofit/>
          </a:bodyPr>
          <a:lstStyle/>
          <a:p>
            <a:r>
              <a:rPr lang="en-US" sz="3200" dirty="0"/>
              <a:t>Physiology (PH)</a:t>
            </a:r>
          </a:p>
        </p:txBody>
      </p:sp>
    </p:spTree>
    <p:extLst>
      <p:ext uri="{BB962C8B-B14F-4D97-AF65-F5344CB8AC3E}">
        <p14:creationId xmlns:p14="http://schemas.microsoft.com/office/powerpoint/2010/main" val="21217254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128DBF2-2E9E-4C99-A0BF-C2800B845756}"/>
              </a:ext>
            </a:extLst>
          </p:cNvPr>
          <p:cNvSpPr txBox="1"/>
          <p:nvPr/>
        </p:nvSpPr>
        <p:spPr>
          <a:xfrm>
            <a:off x="6331226" y="226111"/>
            <a:ext cx="24833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Data Acquisition:</a:t>
            </a:r>
          </a:p>
          <a:p>
            <a:r>
              <a:rPr lang="en-US" dirty="0"/>
              <a:t>Experiments - Templates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001843-2B0E-43B6-841C-09D53E36A581}"/>
              </a:ext>
            </a:extLst>
          </p:cNvPr>
          <p:cNvSpPr txBox="1"/>
          <p:nvPr/>
        </p:nvSpPr>
        <p:spPr>
          <a:xfrm>
            <a:off x="6421441" y="1884502"/>
            <a:ext cx="2651431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Curation:</a:t>
            </a:r>
          </a:p>
          <a:p>
            <a:endParaRPr lang="en-US" dirty="0"/>
          </a:p>
          <a:p>
            <a:r>
              <a:rPr lang="en-US" dirty="0"/>
              <a:t>Reporting, statistics, QA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CDISC/STDM DB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ImmPort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Application: </a:t>
            </a:r>
            <a:r>
              <a:rPr lang="en-US" dirty="0"/>
              <a:t>Public Access</a:t>
            </a:r>
          </a:p>
        </p:txBody>
      </p:sp>
      <p:pic>
        <p:nvPicPr>
          <p:cNvPr id="2" name="Content Placeholder 7" descr="A picture containing text, whiteboard, several&#10;&#10;Description automatically generated">
            <a:extLst>
              <a:ext uri="{FF2B5EF4-FFF2-40B4-BE49-F238E27FC236}">
                <a16:creationId xmlns:a16="http://schemas.microsoft.com/office/drawing/2014/main" id="{C3B88E05-0F6E-1032-00BD-299BA64B17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580"/>
          <a:stretch/>
        </p:blipFill>
        <p:spPr>
          <a:xfrm>
            <a:off x="2278704" y="0"/>
            <a:ext cx="4052522" cy="6858000"/>
          </a:xfrm>
          <a:custGeom>
            <a:avLst/>
            <a:gdLst/>
            <a:ahLst/>
            <a:cxnLst/>
            <a:rect l="l" t="t" r="r" b="b"/>
            <a:pathLst>
              <a:path w="4052542" h="6858000">
                <a:moveTo>
                  <a:pt x="0" y="0"/>
                </a:moveTo>
                <a:lnTo>
                  <a:pt x="4020923" y="0"/>
                </a:lnTo>
                <a:lnTo>
                  <a:pt x="4022656" y="14697"/>
                </a:lnTo>
                <a:cubicBezTo>
                  <a:pt x="4037606" y="98462"/>
                  <a:pt x="4035072" y="183369"/>
                  <a:pt x="4039126" y="267642"/>
                </a:cubicBezTo>
                <a:cubicBezTo>
                  <a:pt x="4043941" y="370699"/>
                  <a:pt x="4037860" y="474136"/>
                  <a:pt x="4035579" y="577446"/>
                </a:cubicBezTo>
                <a:cubicBezTo>
                  <a:pt x="4033805" y="665399"/>
                  <a:pt x="4025063" y="753226"/>
                  <a:pt x="4027724" y="841306"/>
                </a:cubicBezTo>
                <a:cubicBezTo>
                  <a:pt x="4027914" y="844352"/>
                  <a:pt x="4027914" y="847398"/>
                  <a:pt x="4027724" y="850444"/>
                </a:cubicBezTo>
                <a:cubicBezTo>
                  <a:pt x="4019615" y="947281"/>
                  <a:pt x="4019615" y="1044626"/>
                  <a:pt x="4027724" y="1141464"/>
                </a:cubicBezTo>
                <a:cubicBezTo>
                  <a:pt x="4030296" y="1181772"/>
                  <a:pt x="4029574" y="1222221"/>
                  <a:pt x="4025570" y="1262415"/>
                </a:cubicBezTo>
                <a:cubicBezTo>
                  <a:pt x="4021769" y="1313563"/>
                  <a:pt x="4009606" y="1365472"/>
                  <a:pt x="4018348" y="1416238"/>
                </a:cubicBezTo>
                <a:cubicBezTo>
                  <a:pt x="4024037" y="1458058"/>
                  <a:pt x="4027166" y="1500194"/>
                  <a:pt x="4027724" y="1542394"/>
                </a:cubicBezTo>
                <a:cubicBezTo>
                  <a:pt x="4032158" y="1636820"/>
                  <a:pt x="4027977" y="1731753"/>
                  <a:pt x="4026330" y="1826433"/>
                </a:cubicBezTo>
                <a:cubicBezTo>
                  <a:pt x="4024556" y="1936724"/>
                  <a:pt x="4027344" y="2047015"/>
                  <a:pt x="4018475" y="2157432"/>
                </a:cubicBezTo>
                <a:cubicBezTo>
                  <a:pt x="4013597" y="2246629"/>
                  <a:pt x="4013597" y="2336029"/>
                  <a:pt x="4018475" y="2425226"/>
                </a:cubicBezTo>
                <a:cubicBezTo>
                  <a:pt x="4020882" y="2506961"/>
                  <a:pt x="4033172" y="2587934"/>
                  <a:pt x="4031145" y="2670557"/>
                </a:cubicBezTo>
                <a:cubicBezTo>
                  <a:pt x="4028737" y="2766886"/>
                  <a:pt x="4017335" y="2862962"/>
                  <a:pt x="4020882" y="2959546"/>
                </a:cubicBezTo>
                <a:cubicBezTo>
                  <a:pt x="4022529" y="3005617"/>
                  <a:pt x="4022656" y="3051688"/>
                  <a:pt x="4023543" y="3097758"/>
                </a:cubicBezTo>
                <a:cubicBezTo>
                  <a:pt x="4024683" y="3153221"/>
                  <a:pt x="4034692" y="3208556"/>
                  <a:pt x="4029117" y="3263892"/>
                </a:cubicBezTo>
                <a:cubicBezTo>
                  <a:pt x="4019869" y="3356161"/>
                  <a:pt x="3995923" y="3446906"/>
                  <a:pt x="4010873" y="3541459"/>
                </a:cubicBezTo>
                <a:cubicBezTo>
                  <a:pt x="4019108" y="3593495"/>
                  <a:pt x="4028357" y="3645658"/>
                  <a:pt x="4033172" y="3698201"/>
                </a:cubicBezTo>
                <a:cubicBezTo>
                  <a:pt x="4037353" y="3745160"/>
                  <a:pt x="4047868" y="3792881"/>
                  <a:pt x="4039886" y="3839586"/>
                </a:cubicBezTo>
                <a:cubicBezTo>
                  <a:pt x="4033045" y="3879565"/>
                  <a:pt x="4036592" y="3919544"/>
                  <a:pt x="4031271" y="3959523"/>
                </a:cubicBezTo>
                <a:cubicBezTo>
                  <a:pt x="4024303" y="4011939"/>
                  <a:pt x="4020629" y="4065244"/>
                  <a:pt x="4015308" y="4118042"/>
                </a:cubicBezTo>
                <a:cubicBezTo>
                  <a:pt x="4010620" y="4165889"/>
                  <a:pt x="4006946" y="4213610"/>
                  <a:pt x="4019615" y="4258539"/>
                </a:cubicBezTo>
                <a:cubicBezTo>
                  <a:pt x="4050656" y="4371622"/>
                  <a:pt x="4033679" y="4484070"/>
                  <a:pt x="4022023" y="4596391"/>
                </a:cubicBezTo>
                <a:cubicBezTo>
                  <a:pt x="4016321" y="4650965"/>
                  <a:pt x="4007959" y="4708712"/>
                  <a:pt x="4020629" y="4758718"/>
                </a:cubicBezTo>
                <a:cubicBezTo>
                  <a:pt x="4043941" y="4847432"/>
                  <a:pt x="4025697" y="4931705"/>
                  <a:pt x="4015561" y="5016866"/>
                </a:cubicBezTo>
                <a:cubicBezTo>
                  <a:pt x="4003335" y="5100174"/>
                  <a:pt x="4005096" y="5184929"/>
                  <a:pt x="4020756" y="5267654"/>
                </a:cubicBezTo>
                <a:cubicBezTo>
                  <a:pt x="4033172" y="5326035"/>
                  <a:pt x="4033172" y="5385432"/>
                  <a:pt x="4034692" y="5444194"/>
                </a:cubicBezTo>
                <a:cubicBezTo>
                  <a:pt x="4035579" y="5481001"/>
                  <a:pt x="4022023" y="5518441"/>
                  <a:pt x="4013027" y="5555120"/>
                </a:cubicBezTo>
                <a:cubicBezTo>
                  <a:pt x="3996937" y="5621371"/>
                  <a:pt x="3991109" y="5688636"/>
                  <a:pt x="4013027" y="5753237"/>
                </a:cubicBezTo>
                <a:cubicBezTo>
                  <a:pt x="4043561" y="5842713"/>
                  <a:pt x="4061045" y="5932189"/>
                  <a:pt x="4048375" y="6026870"/>
                </a:cubicBezTo>
                <a:cubicBezTo>
                  <a:pt x="4041027" y="6085251"/>
                  <a:pt x="4039380" y="6144902"/>
                  <a:pt x="4028357" y="6202522"/>
                </a:cubicBezTo>
                <a:cubicBezTo>
                  <a:pt x="4010240" y="6298091"/>
                  <a:pt x="4016701" y="6393024"/>
                  <a:pt x="4031145" y="6487196"/>
                </a:cubicBezTo>
                <a:cubicBezTo>
                  <a:pt x="4041293" y="6565885"/>
                  <a:pt x="4042395" y="6645474"/>
                  <a:pt x="4034439" y="6724403"/>
                </a:cubicBezTo>
                <a:lnTo>
                  <a:pt x="4025206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9159519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31BF440-39FA-4087-84CC-2EEC0BBDAF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picture containing text, microscope, computer&#10;&#10;Description automatically generated">
            <a:extLst>
              <a:ext uri="{FF2B5EF4-FFF2-40B4-BE49-F238E27FC236}">
                <a16:creationId xmlns:a16="http://schemas.microsoft.com/office/drawing/2014/main" id="{23F9E0B6-3448-FE11-FEEE-0E42ADE9F0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292" r="1" b="1"/>
          <a:stretch/>
        </p:blipFill>
        <p:spPr>
          <a:xfrm>
            <a:off x="4883025" y="10"/>
            <a:ext cx="7308975" cy="3364982"/>
          </a:xfrm>
          <a:custGeom>
            <a:avLst/>
            <a:gdLst/>
            <a:ahLst/>
            <a:cxnLst/>
            <a:rect l="l" t="t" r="r" b="b"/>
            <a:pathLst>
              <a:path w="7308975" h="3364992">
                <a:moveTo>
                  <a:pt x="0" y="0"/>
                </a:moveTo>
                <a:lnTo>
                  <a:pt x="7308975" y="0"/>
                </a:lnTo>
                <a:lnTo>
                  <a:pt x="7308975" y="3364992"/>
                </a:lnTo>
                <a:lnTo>
                  <a:pt x="1210305" y="3364992"/>
                </a:lnTo>
                <a:lnTo>
                  <a:pt x="1192705" y="2943200"/>
                </a:lnTo>
                <a:cubicBezTo>
                  <a:pt x="1098874" y="1825108"/>
                  <a:pt x="684692" y="821621"/>
                  <a:pt x="62981" y="69271"/>
                </a:cubicBezTo>
                <a:close/>
              </a:path>
            </a:pathLst>
          </a:custGeom>
        </p:spPr>
      </p:pic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C3B2ADDB-9B8D-94EF-A818-9F778343D4C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1" b="23267"/>
          <a:stretch/>
        </p:blipFill>
        <p:spPr>
          <a:xfrm>
            <a:off x="4883025" y="3493008"/>
            <a:ext cx="7308975" cy="3364992"/>
          </a:xfrm>
          <a:custGeom>
            <a:avLst/>
            <a:gdLst/>
            <a:ahLst/>
            <a:cxnLst/>
            <a:rect l="l" t="t" r="r" b="b"/>
            <a:pathLst>
              <a:path w="7308975" h="3364992">
                <a:moveTo>
                  <a:pt x="1210305" y="0"/>
                </a:moveTo>
                <a:lnTo>
                  <a:pt x="7308975" y="0"/>
                </a:lnTo>
                <a:lnTo>
                  <a:pt x="7308975" y="3364992"/>
                </a:lnTo>
                <a:lnTo>
                  <a:pt x="0" y="3364992"/>
                </a:lnTo>
                <a:lnTo>
                  <a:pt x="62981" y="3295722"/>
                </a:lnTo>
                <a:cubicBezTo>
                  <a:pt x="684692" y="2543371"/>
                  <a:pt x="1098874" y="1539884"/>
                  <a:pt x="1192705" y="421793"/>
                </a:cubicBezTo>
                <a:close/>
              </a:path>
            </a:pathLst>
          </a:custGeom>
        </p:spPr>
      </p:pic>
      <p:sp useBgFill="1">
        <p:nvSpPr>
          <p:cNvPr id="15" name="Freeform: Shape 14">
            <a:extLst>
              <a:ext uri="{FF2B5EF4-FFF2-40B4-BE49-F238E27FC236}">
                <a16:creationId xmlns:a16="http://schemas.microsoft.com/office/drawing/2014/main" id="{F04E4CBA-303B-48BD-8451-C2701CB0EE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1" cy="6858000"/>
          </a:xfrm>
          <a:custGeom>
            <a:avLst/>
            <a:gdLst>
              <a:gd name="connsiteX0" fmla="*/ 0 w 6096001"/>
              <a:gd name="connsiteY0" fmla="*/ 0 h 6858000"/>
              <a:gd name="connsiteX1" fmla="*/ 4883024 w 6096001"/>
              <a:gd name="connsiteY1" fmla="*/ 0 h 6858000"/>
              <a:gd name="connsiteX2" fmla="*/ 4946006 w 6096001"/>
              <a:gd name="connsiteY2" fmla="*/ 69271 h 6858000"/>
              <a:gd name="connsiteX3" fmla="*/ 6096001 w 6096001"/>
              <a:gd name="connsiteY3" fmla="*/ 3429000 h 6858000"/>
              <a:gd name="connsiteX4" fmla="*/ 4946006 w 6096001"/>
              <a:gd name="connsiteY4" fmla="*/ 6788730 h 6858000"/>
              <a:gd name="connsiteX5" fmla="*/ 4883024 w 6096001"/>
              <a:gd name="connsiteY5" fmla="*/ 6858000 h 6858000"/>
              <a:gd name="connsiteX6" fmla="*/ 0 w 609600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1" h="6858000">
                <a:moveTo>
                  <a:pt x="0" y="0"/>
                </a:moveTo>
                <a:lnTo>
                  <a:pt x="4883024" y="0"/>
                </a:lnTo>
                <a:lnTo>
                  <a:pt x="4946006" y="69271"/>
                </a:lnTo>
                <a:cubicBezTo>
                  <a:pt x="5656532" y="929100"/>
                  <a:pt x="6096001" y="2116944"/>
                  <a:pt x="6096001" y="3429000"/>
                </a:cubicBezTo>
                <a:cubicBezTo>
                  <a:pt x="6096001" y="4741056"/>
                  <a:pt x="5656532" y="5928900"/>
                  <a:pt x="4946006" y="6788730"/>
                </a:cubicBezTo>
                <a:lnTo>
                  <a:pt x="4883024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7" name="Freeform: Shape 16">
            <a:extLst>
              <a:ext uri="{FF2B5EF4-FFF2-40B4-BE49-F238E27FC236}">
                <a16:creationId xmlns:a16="http://schemas.microsoft.com/office/drawing/2014/main" id="{F6CA58B3-AFCC-4A40-9882-50D508087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7332" cy="6858000"/>
          </a:xfrm>
          <a:custGeom>
            <a:avLst/>
            <a:gdLst>
              <a:gd name="connsiteX0" fmla="*/ 0 w 6087332"/>
              <a:gd name="connsiteY0" fmla="*/ 0 h 6858000"/>
              <a:gd name="connsiteX1" fmla="*/ 4874355 w 6087332"/>
              <a:gd name="connsiteY1" fmla="*/ 0 h 6858000"/>
              <a:gd name="connsiteX2" fmla="*/ 4937337 w 6087332"/>
              <a:gd name="connsiteY2" fmla="*/ 69271 h 6858000"/>
              <a:gd name="connsiteX3" fmla="*/ 6087332 w 6087332"/>
              <a:gd name="connsiteY3" fmla="*/ 3429000 h 6858000"/>
              <a:gd name="connsiteX4" fmla="*/ 4937337 w 6087332"/>
              <a:gd name="connsiteY4" fmla="*/ 6788730 h 6858000"/>
              <a:gd name="connsiteX5" fmla="*/ 4874355 w 6087332"/>
              <a:gd name="connsiteY5" fmla="*/ 6858000 h 6858000"/>
              <a:gd name="connsiteX6" fmla="*/ 0 w 608733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7332" h="6858000">
                <a:moveTo>
                  <a:pt x="0" y="0"/>
                </a:moveTo>
                <a:lnTo>
                  <a:pt x="4874355" y="0"/>
                </a:lnTo>
                <a:lnTo>
                  <a:pt x="4937337" y="69271"/>
                </a:lnTo>
                <a:cubicBezTo>
                  <a:pt x="5647863" y="929100"/>
                  <a:pt x="6087332" y="2116944"/>
                  <a:pt x="6087332" y="3429000"/>
                </a:cubicBezTo>
                <a:cubicBezTo>
                  <a:pt x="6087332" y="4741056"/>
                  <a:pt x="5647863" y="5928900"/>
                  <a:pt x="4937337" y="6788730"/>
                </a:cubicBezTo>
                <a:lnTo>
                  <a:pt x="4874355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00FB44-B18B-F672-81D8-CF358F7C0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859536"/>
            <a:ext cx="4832802" cy="1243584"/>
          </a:xfrm>
        </p:spPr>
        <p:txBody>
          <a:bodyPr>
            <a:normAutofit/>
          </a:bodyPr>
          <a:lstStyle/>
          <a:p>
            <a:r>
              <a:rPr lang="en-US" sz="3400"/>
              <a:t>Classes of data recording</a:t>
            </a:r>
          </a:p>
        </p:txBody>
      </p:sp>
      <p:sp>
        <p:nvSpPr>
          <p:cNvPr id="24" name="Rectangle 18">
            <a:extLst>
              <a:ext uri="{FF2B5EF4-FFF2-40B4-BE49-F238E27FC236}">
                <a16:creationId xmlns:a16="http://schemas.microsoft.com/office/drawing/2014/main" id="{75C56826-D4E5-42ED-8529-079651CB30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52144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 useBgFill="1">
        <p:nvSpPr>
          <p:cNvPr id="25" name="Rectangle 20">
            <a:extLst>
              <a:ext uri="{FF2B5EF4-FFF2-40B4-BE49-F238E27FC236}">
                <a16:creationId xmlns:a16="http://schemas.microsoft.com/office/drawing/2014/main" id="{82095FCE-EF05-4443-B97A-85DEE3A5CA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9544" y="2194560"/>
            <a:ext cx="4892040" cy="18288"/>
          </a:xfrm>
          <a:prstGeom prst="rect">
            <a:avLst/>
          </a:prstGeom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A00AE6B-AA30-4CF8-BA6F-339B780AD7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9544" y="2194560"/>
            <a:ext cx="4892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C9D476F-FEA4-F4F0-16FB-BFA276BD044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82163092"/>
              </p:ext>
            </p:extLst>
          </p:nvPr>
        </p:nvGraphicFramePr>
        <p:xfrm>
          <a:off x="448056" y="2512611"/>
          <a:ext cx="4832803" cy="36643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2156480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11ACC6-2200-39BC-9144-7E3DD83FA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Separating data recording from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3F5E03-6E20-6B92-06FB-ADE2B3D5E4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Complex spreadsheets are often use to both record and analyze research data</a:t>
            </a:r>
          </a:p>
          <a:p>
            <a:r>
              <a:rPr lang="en-US" dirty="0"/>
              <a:t>There are several limitations with this approach</a:t>
            </a:r>
          </a:p>
          <a:p>
            <a:r>
              <a:rPr lang="en-US" dirty="0"/>
              <a:t>We aim to separate the steps of data recording and data analysis, with recording in simple templates and analysis through code scripts</a:t>
            </a:r>
          </a:p>
          <a:p>
            <a:endParaRPr lang="en-US" dirty="0"/>
          </a:p>
          <a:p>
            <a:r>
              <a:rPr lang="en-US" dirty="0"/>
              <a:t>I’ll be briefly walking through an example that we’ve developed for an online training module on rigor and reproducibility in data recording and preprocessing: </a:t>
            </a:r>
            <a:r>
              <a:rPr lang="en-US" dirty="0">
                <a:hlinkClick r:id="rId2"/>
              </a:rPr>
              <a:t>https://geanders.github.io/improve_repro/2.4-module4.html#module4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889059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90C576E-ACC2-3D9F-D07F-4FB1DD7899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0347" y="328244"/>
            <a:ext cx="11351305" cy="6201512"/>
          </a:xfrm>
        </p:spPr>
      </p:pic>
    </p:spTree>
    <p:extLst>
      <p:ext uri="{BB962C8B-B14F-4D97-AF65-F5344CB8AC3E}">
        <p14:creationId xmlns:p14="http://schemas.microsoft.com/office/powerpoint/2010/main" val="13512581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01561-0CD7-128C-9F86-406ABB361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Embedded formulas and macros make it hard to see the underlying logic, and calculations by hand introduced the chance for error</a:t>
            </a:r>
          </a:p>
        </p:txBody>
      </p:sp>
      <p:pic>
        <p:nvPicPr>
          <p:cNvPr id="5" name="Content Placeholder 4" descr="Timeline&#10;&#10;Description automatically generated">
            <a:extLst>
              <a:ext uri="{FF2B5EF4-FFF2-40B4-BE49-F238E27FC236}">
                <a16:creationId xmlns:a16="http://schemas.microsoft.com/office/drawing/2014/main" id="{1A984933-0170-C1A6-E177-81CE230AB5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50637" y="2141537"/>
            <a:ext cx="5890726" cy="4351338"/>
          </a:xfrm>
        </p:spPr>
      </p:pic>
    </p:spTree>
    <p:extLst>
      <p:ext uri="{BB962C8B-B14F-4D97-AF65-F5344CB8AC3E}">
        <p14:creationId xmlns:p14="http://schemas.microsoft.com/office/powerpoint/2010/main" val="38669172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5E8FF5-8477-2B0A-353D-4F025A0209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Complex design makes it hard to extract original data for integrative work</a:t>
            </a:r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7BEC082-1F96-9735-C8AB-43B91FF6AF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34298" y="1825625"/>
            <a:ext cx="8342095" cy="4667250"/>
          </a:xfrm>
        </p:spPr>
      </p:pic>
    </p:spTree>
    <p:extLst>
      <p:ext uri="{BB962C8B-B14F-4D97-AF65-F5344CB8AC3E}">
        <p14:creationId xmlns:p14="http://schemas.microsoft.com/office/powerpoint/2010/main" val="4950096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0A0985-B358-F19E-4116-1F197D7F0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collection template is simplified…</a:t>
            </a:r>
          </a:p>
        </p:txBody>
      </p:sp>
      <p:pic>
        <p:nvPicPr>
          <p:cNvPr id="5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EDDF2553-BAEE-4190-B527-008FF69B06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10577" y="1825625"/>
            <a:ext cx="8170845" cy="4351338"/>
          </a:xfrm>
        </p:spPr>
      </p:pic>
    </p:spTree>
    <p:extLst>
      <p:ext uri="{BB962C8B-B14F-4D97-AF65-F5344CB8AC3E}">
        <p14:creationId xmlns:p14="http://schemas.microsoft.com/office/powerpoint/2010/main" val="14165874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1590</TotalTime>
  <Words>713</Words>
  <Application>Microsoft Macintosh PowerPoint</Application>
  <PresentationFormat>Widescreen</PresentationFormat>
  <Paragraphs>93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8" baseType="lpstr">
      <vt:lpstr>Apple Braille</vt:lpstr>
      <vt:lpstr>Arial</vt:lpstr>
      <vt:lpstr>Calibri</vt:lpstr>
      <vt:lpstr>Calibri Light</vt:lpstr>
      <vt:lpstr>Office Theme</vt:lpstr>
      <vt:lpstr>ImpactTB/BAA Data Collection and Report Templates for CSU</vt:lpstr>
      <vt:lpstr>Key processes in data pipelines</vt:lpstr>
      <vt:lpstr>PowerPoint Presentation</vt:lpstr>
      <vt:lpstr>Classes of data recording</vt:lpstr>
      <vt:lpstr>Separating data recording from analysis</vt:lpstr>
      <vt:lpstr>PowerPoint Presentation</vt:lpstr>
      <vt:lpstr>Embedded formulas and macros make it hard to see the underlying logic, and calculations by hand introduced the chance for error</vt:lpstr>
      <vt:lpstr>Complex design makes it hard to extract original data for integrative work</vt:lpstr>
      <vt:lpstr>Data collection template is simplified…</vt:lpstr>
      <vt:lpstr>… and analysis and visuals are moved into a script-based report</vt:lpstr>
      <vt:lpstr>Pipeline overview</vt:lpstr>
      <vt:lpstr>What are the templates?</vt:lpstr>
      <vt:lpstr>What are the templates?</vt:lpstr>
      <vt:lpstr>What are the templates?</vt:lpstr>
      <vt:lpstr>Where to get the templates?</vt:lpstr>
      <vt:lpstr>Where to get the templates?</vt:lpstr>
      <vt:lpstr>How to use the templates</vt:lpstr>
      <vt:lpstr>How to use the templates</vt:lpstr>
      <vt:lpstr>How to use the templates</vt:lpstr>
      <vt:lpstr>How to use the templates</vt:lpstr>
      <vt:lpstr>How to use the templates</vt:lpstr>
      <vt:lpstr>How to use the templates</vt:lpstr>
      <vt:lpstr>How to use the templates</vt:lpstr>
      <vt:lpstr>How to use the templates</vt:lpstr>
      <vt:lpstr>How to use the templates</vt:lpstr>
      <vt:lpstr>Continuing work on early part of pipeline</vt:lpstr>
      <vt:lpstr>Report dashboard</vt:lpstr>
      <vt:lpstr>PowerPoint Presentation</vt:lpstr>
      <vt:lpstr>Later steps</vt:lpstr>
      <vt:lpstr>CDISC/STDM: Data Organized into Domains</vt:lpstr>
      <vt:lpstr>Demographics (DM)</vt:lpstr>
      <vt:lpstr>Physiology (PH)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Anderson,Brooke</dc:creator>
  <cp:lastModifiedBy>Anderson,Brooke</cp:lastModifiedBy>
  <cp:revision>50</cp:revision>
  <dcterms:created xsi:type="dcterms:W3CDTF">2022-12-06T17:06:07Z</dcterms:created>
  <dcterms:modified xsi:type="dcterms:W3CDTF">2023-03-22T05:05:40Z</dcterms:modified>
</cp:coreProperties>
</file>